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8"/>
  </p:notesMasterIdLst>
  <p:sldIdLst>
    <p:sldId id="276" r:id="rId2"/>
    <p:sldId id="461" r:id="rId3"/>
    <p:sldId id="462" r:id="rId4"/>
    <p:sldId id="464" r:id="rId5"/>
    <p:sldId id="465" r:id="rId6"/>
    <p:sldId id="466" r:id="rId7"/>
    <p:sldId id="463" r:id="rId8"/>
    <p:sldId id="470" r:id="rId9"/>
    <p:sldId id="468" r:id="rId10"/>
    <p:sldId id="471" r:id="rId11"/>
    <p:sldId id="472" r:id="rId12"/>
    <p:sldId id="474" r:id="rId13"/>
    <p:sldId id="476" r:id="rId14"/>
    <p:sldId id="477" r:id="rId15"/>
    <p:sldId id="479" r:id="rId16"/>
    <p:sldId id="480" r:id="rId17"/>
    <p:sldId id="483" r:id="rId18"/>
    <p:sldId id="484" r:id="rId19"/>
    <p:sldId id="485" r:id="rId20"/>
    <p:sldId id="258" r:id="rId21"/>
    <p:sldId id="3617" r:id="rId22"/>
    <p:sldId id="1008" r:id="rId23"/>
    <p:sldId id="2147474161" r:id="rId24"/>
    <p:sldId id="1012" r:id="rId25"/>
    <p:sldId id="1009" r:id="rId26"/>
    <p:sldId id="1264" r:id="rId27"/>
    <p:sldId id="2147474177" r:id="rId28"/>
    <p:sldId id="2147474178" r:id="rId29"/>
    <p:sldId id="2147474179" r:id="rId30"/>
    <p:sldId id="2147474180" r:id="rId31"/>
    <p:sldId id="2147474181" r:id="rId32"/>
    <p:sldId id="3606" r:id="rId33"/>
    <p:sldId id="3607" r:id="rId34"/>
    <p:sldId id="2147474194" r:id="rId35"/>
    <p:sldId id="482" r:id="rId36"/>
    <p:sldId id="2147474190" r:id="rId3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6" d="100"/>
          <a:sy n="96" d="100"/>
        </p:scale>
        <p:origin x="420" y="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9242E9-3F66-4295-A369-96044675122C}" type="doc">
      <dgm:prSet loTypeId="urn:microsoft.com/office/officeart/2005/8/layout/vProcess5" loCatId="process" qsTypeId="urn:microsoft.com/office/officeart/2005/8/quickstyle/simple4" qsCatId="simple" csTypeId="urn:microsoft.com/office/officeart/2005/8/colors/colorful5" csCatId="colorful" phldr="1"/>
      <dgm:spPr/>
      <dgm:t>
        <a:bodyPr/>
        <a:lstStyle/>
        <a:p>
          <a:endParaRPr lang="en-US"/>
        </a:p>
      </dgm:t>
    </dgm:pt>
    <dgm:pt modelId="{AE618391-41BB-4E3A-9C14-A7FD60A78809}">
      <dgm:prSet/>
      <dgm:spPr>
        <a:solidFill>
          <a:srgbClr val="00B050"/>
        </a:solidFill>
      </dgm:spPr>
      <dgm:t>
        <a:bodyPr/>
        <a:lstStyle/>
        <a:p>
          <a:r>
            <a:rPr lang="en-US" dirty="0">
              <a:solidFill>
                <a:schemeClr val="tx1"/>
              </a:solidFill>
            </a:rPr>
            <a:t>En Afrique de </a:t>
          </a:r>
          <a:r>
            <a:rPr lang="en-US" dirty="0" err="1">
              <a:solidFill>
                <a:schemeClr val="tx1"/>
              </a:solidFill>
            </a:rPr>
            <a:t>l’Ouest</a:t>
          </a:r>
          <a:r>
            <a:rPr lang="en-US" dirty="0">
              <a:solidFill>
                <a:schemeClr val="tx1"/>
              </a:solidFill>
            </a:rPr>
            <a:t>, les </a:t>
          </a:r>
          <a:r>
            <a:rPr lang="en-US" dirty="0" err="1">
              <a:solidFill>
                <a:schemeClr val="tx1"/>
              </a:solidFill>
            </a:rPr>
            <a:t>formes</a:t>
          </a:r>
          <a:r>
            <a:rPr lang="en-US" dirty="0">
              <a:solidFill>
                <a:schemeClr val="tx1"/>
              </a:solidFill>
            </a:rPr>
            <a:t> de </a:t>
          </a:r>
          <a:r>
            <a:rPr lang="en-US" dirty="0" err="1">
              <a:solidFill>
                <a:schemeClr val="tx1"/>
              </a:solidFill>
            </a:rPr>
            <a:t>marché</a:t>
          </a:r>
          <a:r>
            <a:rPr lang="en-US" dirty="0">
              <a:solidFill>
                <a:schemeClr val="tx1"/>
              </a:solidFill>
            </a:rPr>
            <a:t> coexistent à deux </a:t>
          </a:r>
          <a:r>
            <a:rPr lang="en-US" dirty="0" err="1">
              <a:solidFill>
                <a:schemeClr val="tx1"/>
              </a:solidFill>
            </a:rPr>
            <a:t>niveaux</a:t>
          </a:r>
          <a:r>
            <a:rPr lang="en-US" dirty="0">
              <a:solidFill>
                <a:schemeClr val="tx1"/>
              </a:solidFill>
            </a:rPr>
            <a:t> :</a:t>
          </a:r>
        </a:p>
      </dgm:t>
    </dgm:pt>
    <dgm:pt modelId="{7A8005C8-EAE0-485F-B77C-475FDEAD2B18}" type="parTrans" cxnId="{FE0D8297-0269-4FD2-A49C-6DBAD48FF766}">
      <dgm:prSet/>
      <dgm:spPr/>
      <dgm:t>
        <a:bodyPr/>
        <a:lstStyle/>
        <a:p>
          <a:endParaRPr lang="en-US"/>
        </a:p>
      </dgm:t>
    </dgm:pt>
    <dgm:pt modelId="{8C3273A7-B0A3-4875-B057-04B8FB229D14}" type="sibTrans" cxnId="{FE0D8297-0269-4FD2-A49C-6DBAD48FF766}">
      <dgm:prSet/>
      <dgm:spPr/>
      <dgm:t>
        <a:bodyPr/>
        <a:lstStyle/>
        <a:p>
          <a:endParaRPr lang="en-US"/>
        </a:p>
      </dgm:t>
    </dgm:pt>
    <dgm:pt modelId="{2402E73F-3767-4BAE-A191-85C47CA55E3E}">
      <dgm:prSet custT="1"/>
      <dgm:spPr>
        <a:solidFill>
          <a:srgbClr val="92D050"/>
        </a:solidFill>
      </dgm:spPr>
      <dgm:t>
        <a:bodyPr/>
        <a:lstStyle/>
        <a:p>
          <a:r>
            <a:rPr lang="en-US" sz="1400" dirty="0"/>
            <a:t>• </a:t>
          </a:r>
          <a:r>
            <a:rPr lang="en-US" sz="2400" b="1" dirty="0"/>
            <a:t>National </a:t>
          </a:r>
          <a:r>
            <a:rPr lang="en-US" sz="1400" dirty="0"/>
            <a:t>: </a:t>
          </a:r>
          <a:r>
            <a:rPr lang="en-US" sz="1400" dirty="0" err="1"/>
            <a:t>organisation</a:t>
          </a:r>
          <a:r>
            <a:rPr lang="en-US" sz="1400" dirty="0"/>
            <a:t> interne du </a:t>
          </a:r>
          <a:r>
            <a:rPr lang="en-US" sz="1400" dirty="0" err="1"/>
            <a:t>secteur</a:t>
          </a:r>
          <a:r>
            <a:rPr lang="en-US" sz="1400" dirty="0"/>
            <a:t> de </a:t>
          </a:r>
          <a:r>
            <a:rPr lang="en-US" sz="1400" dirty="0" err="1"/>
            <a:t>l’électricité</a:t>
          </a:r>
          <a:r>
            <a:rPr lang="en-US" sz="1400" dirty="0"/>
            <a:t> des États</a:t>
          </a:r>
        </a:p>
      </dgm:t>
    </dgm:pt>
    <dgm:pt modelId="{0006D401-5699-4C37-AFA9-09FE42692A0F}" type="parTrans" cxnId="{E2636DCE-CA13-4BE9-8D78-E5DD709109CE}">
      <dgm:prSet/>
      <dgm:spPr/>
      <dgm:t>
        <a:bodyPr/>
        <a:lstStyle/>
        <a:p>
          <a:endParaRPr lang="en-US"/>
        </a:p>
      </dgm:t>
    </dgm:pt>
    <dgm:pt modelId="{81EC439A-D8D1-4789-96B1-C8CD65D02AA4}" type="sibTrans" cxnId="{E2636DCE-CA13-4BE9-8D78-E5DD709109CE}">
      <dgm:prSet/>
      <dgm:spPr/>
      <dgm:t>
        <a:bodyPr/>
        <a:lstStyle/>
        <a:p>
          <a:endParaRPr lang="en-US"/>
        </a:p>
      </dgm:t>
    </dgm:pt>
    <dgm:pt modelId="{A3FEE8F3-6B79-4965-83B8-230162C446AC}">
      <dgm:prSet custT="1"/>
      <dgm:spPr>
        <a:solidFill>
          <a:srgbClr val="00B0F0"/>
        </a:solidFill>
      </dgm:spPr>
      <dgm:t>
        <a:bodyPr/>
        <a:lstStyle/>
        <a:p>
          <a:r>
            <a:rPr lang="en-US" sz="1400" dirty="0"/>
            <a:t>• </a:t>
          </a:r>
          <a:r>
            <a:rPr lang="en-US" sz="2400" b="1" dirty="0" err="1"/>
            <a:t>Régional</a:t>
          </a:r>
          <a:r>
            <a:rPr lang="en-US" sz="2400" b="1" dirty="0"/>
            <a:t> </a:t>
          </a:r>
          <a:r>
            <a:rPr lang="en-US" sz="1400" dirty="0"/>
            <a:t>: </a:t>
          </a:r>
          <a:r>
            <a:rPr lang="en-US" sz="1400" dirty="0" err="1"/>
            <a:t>échanges</a:t>
          </a:r>
          <a:r>
            <a:rPr lang="en-US" sz="1400" dirty="0"/>
            <a:t> </a:t>
          </a:r>
          <a:r>
            <a:rPr lang="en-US" sz="1400" dirty="0" err="1"/>
            <a:t>transfrontaliers</a:t>
          </a:r>
          <a:r>
            <a:rPr lang="en-US" sz="1400" dirty="0"/>
            <a:t> dans le cadre du Marché </a:t>
          </a:r>
          <a:r>
            <a:rPr lang="en-US" sz="1400" dirty="0" err="1"/>
            <a:t>Régional</a:t>
          </a:r>
          <a:r>
            <a:rPr lang="en-US" sz="1400" dirty="0"/>
            <a:t> de </a:t>
          </a:r>
          <a:r>
            <a:rPr lang="en-US" sz="1400" dirty="0" err="1"/>
            <a:t>l’Électricité</a:t>
          </a:r>
          <a:r>
            <a:rPr lang="en-US" sz="1400" dirty="0"/>
            <a:t> (MRE)</a:t>
          </a:r>
        </a:p>
      </dgm:t>
    </dgm:pt>
    <dgm:pt modelId="{B404EB3C-44BE-46EA-A70B-F239D5383B87}" type="parTrans" cxnId="{E5706995-65B0-4EB8-8E2A-63F114348E1B}">
      <dgm:prSet/>
      <dgm:spPr/>
      <dgm:t>
        <a:bodyPr/>
        <a:lstStyle/>
        <a:p>
          <a:endParaRPr lang="en-US"/>
        </a:p>
      </dgm:t>
    </dgm:pt>
    <dgm:pt modelId="{623F180C-1D54-434F-A4F2-B47DCCEDC42D}" type="sibTrans" cxnId="{E5706995-65B0-4EB8-8E2A-63F114348E1B}">
      <dgm:prSet/>
      <dgm:spPr/>
      <dgm:t>
        <a:bodyPr/>
        <a:lstStyle/>
        <a:p>
          <a:endParaRPr lang="en-US"/>
        </a:p>
      </dgm:t>
    </dgm:pt>
    <dgm:pt modelId="{B7C54D12-A345-4970-8C17-B068C7C06971}">
      <dgm:prSet/>
      <dgm:spPr>
        <a:solidFill>
          <a:srgbClr val="00B0F0"/>
        </a:solidFill>
      </dgm:spPr>
      <dgm:t>
        <a:bodyPr/>
        <a:lstStyle/>
        <a:p>
          <a:r>
            <a:rPr lang="fr-FR" noProof="1"/>
            <a:t>Le MRE reste dominé pour le moment par des contrats bilatéraux (PPA),</a:t>
          </a:r>
        </a:p>
      </dgm:t>
    </dgm:pt>
    <dgm:pt modelId="{A2E3F1ED-FD7D-4C6F-990C-52D922FC232F}" type="parTrans" cxnId="{0280B478-459D-4A4B-9430-10BD923F741A}">
      <dgm:prSet/>
      <dgm:spPr/>
      <dgm:t>
        <a:bodyPr/>
        <a:lstStyle/>
        <a:p>
          <a:endParaRPr lang="en-US"/>
        </a:p>
      </dgm:t>
    </dgm:pt>
    <dgm:pt modelId="{1DCA10F8-9685-4374-87BB-D6693C8A0578}" type="sibTrans" cxnId="{0280B478-459D-4A4B-9430-10BD923F741A}">
      <dgm:prSet/>
      <dgm:spPr/>
      <dgm:t>
        <a:bodyPr/>
        <a:lstStyle/>
        <a:p>
          <a:endParaRPr lang="en-US"/>
        </a:p>
      </dgm:t>
    </dgm:pt>
    <dgm:pt modelId="{D83691B8-671C-4BD3-A510-36475DACB080}">
      <dgm:prSet/>
      <dgm:spPr>
        <a:solidFill>
          <a:srgbClr val="00B0F0"/>
        </a:solidFill>
      </dgm:spPr>
      <dgm:t>
        <a:bodyPr/>
        <a:lstStyle/>
        <a:p>
          <a:r>
            <a:rPr lang="en-US" dirty="0"/>
            <a:t>avec </a:t>
          </a:r>
          <a:r>
            <a:rPr lang="en-US" dirty="0" err="1"/>
            <a:t>une</a:t>
          </a:r>
          <a:r>
            <a:rPr lang="en-US" dirty="0"/>
            <a:t> </a:t>
          </a:r>
          <a:r>
            <a:rPr lang="en-US" dirty="0" err="1"/>
            <a:t>évolution</a:t>
          </a:r>
          <a:r>
            <a:rPr lang="en-US" dirty="0"/>
            <a:t> progressive </a:t>
          </a:r>
          <a:r>
            <a:rPr lang="en-US" dirty="0" err="1"/>
            <a:t>vers</a:t>
          </a:r>
          <a:r>
            <a:rPr lang="en-US" dirty="0"/>
            <a:t> des </a:t>
          </a:r>
          <a:r>
            <a:rPr lang="en-US" dirty="0" err="1"/>
            <a:t>mécanismes</a:t>
          </a:r>
          <a:r>
            <a:rPr lang="en-US" dirty="0"/>
            <a:t> de </a:t>
          </a:r>
          <a:r>
            <a:rPr lang="en-US" dirty="0" err="1"/>
            <a:t>marché</a:t>
          </a:r>
          <a:r>
            <a:rPr lang="en-US" dirty="0"/>
            <a:t> spot (Day-Ahead Market).</a:t>
          </a:r>
        </a:p>
      </dgm:t>
    </dgm:pt>
    <dgm:pt modelId="{6A83D978-C2CB-4457-AE00-E59554AFEC31}" type="parTrans" cxnId="{F53C2335-1D5C-4D6A-B915-1D6976BBBC92}">
      <dgm:prSet/>
      <dgm:spPr/>
      <dgm:t>
        <a:bodyPr/>
        <a:lstStyle/>
        <a:p>
          <a:endParaRPr lang="en-US"/>
        </a:p>
      </dgm:t>
    </dgm:pt>
    <dgm:pt modelId="{1C091772-2308-4CFA-A401-13E851B9106A}" type="sibTrans" cxnId="{F53C2335-1D5C-4D6A-B915-1D6976BBBC92}">
      <dgm:prSet/>
      <dgm:spPr/>
      <dgm:t>
        <a:bodyPr/>
        <a:lstStyle/>
        <a:p>
          <a:endParaRPr lang="en-US"/>
        </a:p>
      </dgm:t>
    </dgm:pt>
    <dgm:pt modelId="{FD25D533-FCD4-46D2-A73B-0209C3234B2F}" type="pres">
      <dgm:prSet presAssocID="{5C9242E9-3F66-4295-A369-96044675122C}" presName="outerComposite" presStyleCnt="0">
        <dgm:presLayoutVars>
          <dgm:chMax val="5"/>
          <dgm:dir/>
          <dgm:resizeHandles val="exact"/>
        </dgm:presLayoutVars>
      </dgm:prSet>
      <dgm:spPr/>
    </dgm:pt>
    <dgm:pt modelId="{20E49E26-FFFB-4557-802A-DDBDA8B18E14}" type="pres">
      <dgm:prSet presAssocID="{5C9242E9-3F66-4295-A369-96044675122C}" presName="dummyMaxCanvas" presStyleCnt="0">
        <dgm:presLayoutVars/>
      </dgm:prSet>
      <dgm:spPr/>
    </dgm:pt>
    <dgm:pt modelId="{E860F876-F20B-4534-A478-3C96E4AC8449}" type="pres">
      <dgm:prSet presAssocID="{5C9242E9-3F66-4295-A369-96044675122C}" presName="FiveNodes_1" presStyleLbl="node1" presStyleIdx="0" presStyleCnt="5">
        <dgm:presLayoutVars>
          <dgm:bulletEnabled val="1"/>
        </dgm:presLayoutVars>
      </dgm:prSet>
      <dgm:spPr/>
    </dgm:pt>
    <dgm:pt modelId="{F7E81802-0B7F-4DBF-982B-DB3094743CD7}" type="pres">
      <dgm:prSet presAssocID="{5C9242E9-3F66-4295-A369-96044675122C}" presName="FiveNodes_2" presStyleLbl="node1" presStyleIdx="1" presStyleCnt="5" custScaleX="108555">
        <dgm:presLayoutVars>
          <dgm:bulletEnabled val="1"/>
        </dgm:presLayoutVars>
      </dgm:prSet>
      <dgm:spPr/>
    </dgm:pt>
    <dgm:pt modelId="{AB092305-AEC0-483A-8893-81414DCDE267}" type="pres">
      <dgm:prSet presAssocID="{5C9242E9-3F66-4295-A369-96044675122C}" presName="FiveNodes_3" presStyleLbl="node1" presStyleIdx="2" presStyleCnt="5" custScaleX="110240">
        <dgm:presLayoutVars>
          <dgm:bulletEnabled val="1"/>
        </dgm:presLayoutVars>
      </dgm:prSet>
      <dgm:spPr/>
    </dgm:pt>
    <dgm:pt modelId="{677EE4BA-56C7-4377-87D9-24774083C4F6}" type="pres">
      <dgm:prSet presAssocID="{5C9242E9-3F66-4295-A369-96044675122C}" presName="FiveNodes_4" presStyleLbl="node1" presStyleIdx="3" presStyleCnt="5" custScaleX="106353">
        <dgm:presLayoutVars>
          <dgm:bulletEnabled val="1"/>
        </dgm:presLayoutVars>
      </dgm:prSet>
      <dgm:spPr/>
    </dgm:pt>
    <dgm:pt modelId="{294F531E-69BA-43E0-9E11-DF0A23130B64}" type="pres">
      <dgm:prSet presAssocID="{5C9242E9-3F66-4295-A369-96044675122C}" presName="FiveNodes_5" presStyleLbl="node1" presStyleIdx="4" presStyleCnt="5">
        <dgm:presLayoutVars>
          <dgm:bulletEnabled val="1"/>
        </dgm:presLayoutVars>
      </dgm:prSet>
      <dgm:spPr/>
    </dgm:pt>
    <dgm:pt modelId="{D32494B2-7401-4C0E-A2FC-4909784DA715}" type="pres">
      <dgm:prSet presAssocID="{5C9242E9-3F66-4295-A369-96044675122C}" presName="FiveConn_1-2" presStyleLbl="fgAccFollowNode1" presStyleIdx="0" presStyleCnt="4">
        <dgm:presLayoutVars>
          <dgm:bulletEnabled val="1"/>
        </dgm:presLayoutVars>
      </dgm:prSet>
      <dgm:spPr/>
    </dgm:pt>
    <dgm:pt modelId="{FA4F5B26-7CA9-4355-BEAD-F1C9D5FB74E8}" type="pres">
      <dgm:prSet presAssocID="{5C9242E9-3F66-4295-A369-96044675122C}" presName="FiveConn_2-3" presStyleLbl="fgAccFollowNode1" presStyleIdx="1" presStyleCnt="4">
        <dgm:presLayoutVars>
          <dgm:bulletEnabled val="1"/>
        </dgm:presLayoutVars>
      </dgm:prSet>
      <dgm:spPr/>
    </dgm:pt>
    <dgm:pt modelId="{045D90B8-08FD-4DC0-B7DA-01DF63373601}" type="pres">
      <dgm:prSet presAssocID="{5C9242E9-3F66-4295-A369-96044675122C}" presName="FiveConn_3-4" presStyleLbl="fgAccFollowNode1" presStyleIdx="2" presStyleCnt="4">
        <dgm:presLayoutVars>
          <dgm:bulletEnabled val="1"/>
        </dgm:presLayoutVars>
      </dgm:prSet>
      <dgm:spPr/>
    </dgm:pt>
    <dgm:pt modelId="{C411E408-6B9F-4C34-AA30-4C69882C1589}" type="pres">
      <dgm:prSet presAssocID="{5C9242E9-3F66-4295-A369-96044675122C}" presName="FiveConn_4-5" presStyleLbl="fgAccFollowNode1" presStyleIdx="3" presStyleCnt="4">
        <dgm:presLayoutVars>
          <dgm:bulletEnabled val="1"/>
        </dgm:presLayoutVars>
      </dgm:prSet>
      <dgm:spPr/>
    </dgm:pt>
    <dgm:pt modelId="{FD249950-731C-4B4C-8F20-33569F9668B8}" type="pres">
      <dgm:prSet presAssocID="{5C9242E9-3F66-4295-A369-96044675122C}" presName="FiveNodes_1_text" presStyleLbl="node1" presStyleIdx="4" presStyleCnt="5">
        <dgm:presLayoutVars>
          <dgm:bulletEnabled val="1"/>
        </dgm:presLayoutVars>
      </dgm:prSet>
      <dgm:spPr/>
    </dgm:pt>
    <dgm:pt modelId="{158019ED-61A2-40F3-8682-7879966278FF}" type="pres">
      <dgm:prSet presAssocID="{5C9242E9-3F66-4295-A369-96044675122C}" presName="FiveNodes_2_text" presStyleLbl="node1" presStyleIdx="4" presStyleCnt="5">
        <dgm:presLayoutVars>
          <dgm:bulletEnabled val="1"/>
        </dgm:presLayoutVars>
      </dgm:prSet>
      <dgm:spPr/>
    </dgm:pt>
    <dgm:pt modelId="{CA2A331D-399E-4675-B96F-D31CFFCDDDF3}" type="pres">
      <dgm:prSet presAssocID="{5C9242E9-3F66-4295-A369-96044675122C}" presName="FiveNodes_3_text" presStyleLbl="node1" presStyleIdx="4" presStyleCnt="5">
        <dgm:presLayoutVars>
          <dgm:bulletEnabled val="1"/>
        </dgm:presLayoutVars>
      </dgm:prSet>
      <dgm:spPr/>
    </dgm:pt>
    <dgm:pt modelId="{9C213AB4-1B52-400A-9AB0-AE8C638D0559}" type="pres">
      <dgm:prSet presAssocID="{5C9242E9-3F66-4295-A369-96044675122C}" presName="FiveNodes_4_text" presStyleLbl="node1" presStyleIdx="4" presStyleCnt="5">
        <dgm:presLayoutVars>
          <dgm:bulletEnabled val="1"/>
        </dgm:presLayoutVars>
      </dgm:prSet>
      <dgm:spPr/>
    </dgm:pt>
    <dgm:pt modelId="{0A4FBE09-1911-443C-BFB0-F1EA97772754}" type="pres">
      <dgm:prSet presAssocID="{5C9242E9-3F66-4295-A369-96044675122C}" presName="FiveNodes_5_text" presStyleLbl="node1" presStyleIdx="4" presStyleCnt="5">
        <dgm:presLayoutVars>
          <dgm:bulletEnabled val="1"/>
        </dgm:presLayoutVars>
      </dgm:prSet>
      <dgm:spPr/>
    </dgm:pt>
  </dgm:ptLst>
  <dgm:cxnLst>
    <dgm:cxn modelId="{BC991B13-2924-4453-BD48-ECF3F757C15C}" type="presOf" srcId="{A3FEE8F3-6B79-4965-83B8-230162C446AC}" destId="{AB092305-AEC0-483A-8893-81414DCDE267}" srcOrd="0" destOrd="0" presId="urn:microsoft.com/office/officeart/2005/8/layout/vProcess5"/>
    <dgm:cxn modelId="{C43A531B-D39B-45B7-93A1-35485CAAA698}" type="presOf" srcId="{5C9242E9-3F66-4295-A369-96044675122C}" destId="{FD25D533-FCD4-46D2-A73B-0209C3234B2F}" srcOrd="0" destOrd="0" presId="urn:microsoft.com/office/officeart/2005/8/layout/vProcess5"/>
    <dgm:cxn modelId="{37ED5D1C-9D71-4297-A678-E21069784A4A}" type="presOf" srcId="{D83691B8-671C-4BD3-A510-36475DACB080}" destId="{294F531E-69BA-43E0-9E11-DF0A23130B64}" srcOrd="0" destOrd="0" presId="urn:microsoft.com/office/officeart/2005/8/layout/vProcess5"/>
    <dgm:cxn modelId="{D2D14D2B-5C63-4A26-AD6F-C2A34038328D}" type="presOf" srcId="{2402E73F-3767-4BAE-A191-85C47CA55E3E}" destId="{158019ED-61A2-40F3-8682-7879966278FF}" srcOrd="1" destOrd="0" presId="urn:microsoft.com/office/officeart/2005/8/layout/vProcess5"/>
    <dgm:cxn modelId="{F53C2335-1D5C-4D6A-B915-1D6976BBBC92}" srcId="{5C9242E9-3F66-4295-A369-96044675122C}" destId="{D83691B8-671C-4BD3-A510-36475DACB080}" srcOrd="4" destOrd="0" parTransId="{6A83D978-C2CB-4457-AE00-E59554AFEC31}" sibTransId="{1C091772-2308-4CFA-A401-13E851B9106A}"/>
    <dgm:cxn modelId="{54B35F38-6309-4378-A4F3-1400528647B9}" type="presOf" srcId="{AE618391-41BB-4E3A-9C14-A7FD60A78809}" destId="{E860F876-F20B-4534-A478-3C96E4AC8449}" srcOrd="0" destOrd="0" presId="urn:microsoft.com/office/officeart/2005/8/layout/vProcess5"/>
    <dgm:cxn modelId="{E68CF862-E0DE-4771-92FC-5E063A059F18}" type="presOf" srcId="{8C3273A7-B0A3-4875-B057-04B8FB229D14}" destId="{D32494B2-7401-4C0E-A2FC-4909784DA715}" srcOrd="0" destOrd="0" presId="urn:microsoft.com/office/officeart/2005/8/layout/vProcess5"/>
    <dgm:cxn modelId="{2C0E2567-FB57-4D28-85F4-FBA751190AF1}" type="presOf" srcId="{2402E73F-3767-4BAE-A191-85C47CA55E3E}" destId="{F7E81802-0B7F-4DBF-982B-DB3094743CD7}" srcOrd="0" destOrd="0" presId="urn:microsoft.com/office/officeart/2005/8/layout/vProcess5"/>
    <dgm:cxn modelId="{64DD1E71-4131-4799-A412-EF2E7722904B}" type="presOf" srcId="{1DCA10F8-9685-4374-87BB-D6693C8A0578}" destId="{C411E408-6B9F-4C34-AA30-4C69882C1589}" srcOrd="0" destOrd="0" presId="urn:microsoft.com/office/officeart/2005/8/layout/vProcess5"/>
    <dgm:cxn modelId="{0280B478-459D-4A4B-9430-10BD923F741A}" srcId="{5C9242E9-3F66-4295-A369-96044675122C}" destId="{B7C54D12-A345-4970-8C17-B068C7C06971}" srcOrd="3" destOrd="0" parTransId="{A2E3F1ED-FD7D-4C6F-990C-52D922FC232F}" sibTransId="{1DCA10F8-9685-4374-87BB-D6693C8A0578}"/>
    <dgm:cxn modelId="{E5706995-65B0-4EB8-8E2A-63F114348E1B}" srcId="{5C9242E9-3F66-4295-A369-96044675122C}" destId="{A3FEE8F3-6B79-4965-83B8-230162C446AC}" srcOrd="2" destOrd="0" parTransId="{B404EB3C-44BE-46EA-A70B-F239D5383B87}" sibTransId="{623F180C-1D54-434F-A4F2-B47DCCEDC42D}"/>
    <dgm:cxn modelId="{FE0D8297-0269-4FD2-A49C-6DBAD48FF766}" srcId="{5C9242E9-3F66-4295-A369-96044675122C}" destId="{AE618391-41BB-4E3A-9C14-A7FD60A78809}" srcOrd="0" destOrd="0" parTransId="{7A8005C8-EAE0-485F-B77C-475FDEAD2B18}" sibTransId="{8C3273A7-B0A3-4875-B057-04B8FB229D14}"/>
    <dgm:cxn modelId="{609D4CAA-8014-4C4B-AA3C-3DD8B9AB646E}" type="presOf" srcId="{A3FEE8F3-6B79-4965-83B8-230162C446AC}" destId="{CA2A331D-399E-4675-B96F-D31CFFCDDDF3}" srcOrd="1" destOrd="0" presId="urn:microsoft.com/office/officeart/2005/8/layout/vProcess5"/>
    <dgm:cxn modelId="{F33D30C4-810A-4996-A647-D964354C5754}" type="presOf" srcId="{B7C54D12-A345-4970-8C17-B068C7C06971}" destId="{677EE4BA-56C7-4377-87D9-24774083C4F6}" srcOrd="0" destOrd="0" presId="urn:microsoft.com/office/officeart/2005/8/layout/vProcess5"/>
    <dgm:cxn modelId="{352ABCC6-4933-4D2C-A4F8-D87626413B84}" type="presOf" srcId="{D83691B8-671C-4BD3-A510-36475DACB080}" destId="{0A4FBE09-1911-443C-BFB0-F1EA97772754}" srcOrd="1" destOrd="0" presId="urn:microsoft.com/office/officeart/2005/8/layout/vProcess5"/>
    <dgm:cxn modelId="{1F1787CA-FC4B-464C-89E9-93AAA1AF3DDD}" type="presOf" srcId="{623F180C-1D54-434F-A4F2-B47DCCEDC42D}" destId="{045D90B8-08FD-4DC0-B7DA-01DF63373601}" srcOrd="0" destOrd="0" presId="urn:microsoft.com/office/officeart/2005/8/layout/vProcess5"/>
    <dgm:cxn modelId="{E2636DCE-CA13-4BE9-8D78-E5DD709109CE}" srcId="{5C9242E9-3F66-4295-A369-96044675122C}" destId="{2402E73F-3767-4BAE-A191-85C47CA55E3E}" srcOrd="1" destOrd="0" parTransId="{0006D401-5699-4C37-AFA9-09FE42692A0F}" sibTransId="{81EC439A-D8D1-4789-96B1-C8CD65D02AA4}"/>
    <dgm:cxn modelId="{4E6021D1-6A68-4E39-9E41-1ECCE8A58BBC}" type="presOf" srcId="{AE618391-41BB-4E3A-9C14-A7FD60A78809}" destId="{FD249950-731C-4B4C-8F20-33569F9668B8}" srcOrd="1" destOrd="0" presId="urn:microsoft.com/office/officeart/2005/8/layout/vProcess5"/>
    <dgm:cxn modelId="{DEC328DC-B9B9-44BF-8EBE-EF591BC2634A}" type="presOf" srcId="{B7C54D12-A345-4970-8C17-B068C7C06971}" destId="{9C213AB4-1B52-400A-9AB0-AE8C638D0559}" srcOrd="1" destOrd="0" presId="urn:microsoft.com/office/officeart/2005/8/layout/vProcess5"/>
    <dgm:cxn modelId="{5D0BD3E2-8B81-44A9-952E-B57F83B56597}" type="presOf" srcId="{81EC439A-D8D1-4789-96B1-C8CD65D02AA4}" destId="{FA4F5B26-7CA9-4355-BEAD-F1C9D5FB74E8}" srcOrd="0" destOrd="0" presId="urn:microsoft.com/office/officeart/2005/8/layout/vProcess5"/>
    <dgm:cxn modelId="{875CC978-FD39-4DC2-BC7F-C3875BB88BE8}" type="presParOf" srcId="{FD25D533-FCD4-46D2-A73B-0209C3234B2F}" destId="{20E49E26-FFFB-4557-802A-DDBDA8B18E14}" srcOrd="0" destOrd="0" presId="urn:microsoft.com/office/officeart/2005/8/layout/vProcess5"/>
    <dgm:cxn modelId="{F0C2E44B-B435-4F7D-AA6A-A9BC6C4AA50F}" type="presParOf" srcId="{FD25D533-FCD4-46D2-A73B-0209C3234B2F}" destId="{E860F876-F20B-4534-A478-3C96E4AC8449}" srcOrd="1" destOrd="0" presId="urn:microsoft.com/office/officeart/2005/8/layout/vProcess5"/>
    <dgm:cxn modelId="{7FE8CF58-6D3B-49AD-B070-B23BF0672937}" type="presParOf" srcId="{FD25D533-FCD4-46D2-A73B-0209C3234B2F}" destId="{F7E81802-0B7F-4DBF-982B-DB3094743CD7}" srcOrd="2" destOrd="0" presId="urn:microsoft.com/office/officeart/2005/8/layout/vProcess5"/>
    <dgm:cxn modelId="{2885289B-6F7C-4B0B-A116-C5B96B5970E0}" type="presParOf" srcId="{FD25D533-FCD4-46D2-A73B-0209C3234B2F}" destId="{AB092305-AEC0-483A-8893-81414DCDE267}" srcOrd="3" destOrd="0" presId="urn:microsoft.com/office/officeart/2005/8/layout/vProcess5"/>
    <dgm:cxn modelId="{01BEBEC6-F8E7-4AC4-B3A2-B79AC931B2E0}" type="presParOf" srcId="{FD25D533-FCD4-46D2-A73B-0209C3234B2F}" destId="{677EE4BA-56C7-4377-87D9-24774083C4F6}" srcOrd="4" destOrd="0" presId="urn:microsoft.com/office/officeart/2005/8/layout/vProcess5"/>
    <dgm:cxn modelId="{7D425692-4D0E-4AB9-AE75-7A05AA71AA55}" type="presParOf" srcId="{FD25D533-FCD4-46D2-A73B-0209C3234B2F}" destId="{294F531E-69BA-43E0-9E11-DF0A23130B64}" srcOrd="5" destOrd="0" presId="urn:microsoft.com/office/officeart/2005/8/layout/vProcess5"/>
    <dgm:cxn modelId="{703E1A7E-E809-40DA-85CF-E8115B4E50A6}" type="presParOf" srcId="{FD25D533-FCD4-46D2-A73B-0209C3234B2F}" destId="{D32494B2-7401-4C0E-A2FC-4909784DA715}" srcOrd="6" destOrd="0" presId="urn:microsoft.com/office/officeart/2005/8/layout/vProcess5"/>
    <dgm:cxn modelId="{68863049-7FAD-4B97-A639-80BDBA41BF39}" type="presParOf" srcId="{FD25D533-FCD4-46D2-A73B-0209C3234B2F}" destId="{FA4F5B26-7CA9-4355-BEAD-F1C9D5FB74E8}" srcOrd="7" destOrd="0" presId="urn:microsoft.com/office/officeart/2005/8/layout/vProcess5"/>
    <dgm:cxn modelId="{5A0E16C2-A746-46A7-AADF-3F9F16EABADA}" type="presParOf" srcId="{FD25D533-FCD4-46D2-A73B-0209C3234B2F}" destId="{045D90B8-08FD-4DC0-B7DA-01DF63373601}" srcOrd="8" destOrd="0" presId="urn:microsoft.com/office/officeart/2005/8/layout/vProcess5"/>
    <dgm:cxn modelId="{B0A419AB-AE90-456D-B698-89FAFF4F5807}" type="presParOf" srcId="{FD25D533-FCD4-46D2-A73B-0209C3234B2F}" destId="{C411E408-6B9F-4C34-AA30-4C69882C1589}" srcOrd="9" destOrd="0" presId="urn:microsoft.com/office/officeart/2005/8/layout/vProcess5"/>
    <dgm:cxn modelId="{9B6D9413-2D04-4C56-8DFC-CFA94456913E}" type="presParOf" srcId="{FD25D533-FCD4-46D2-A73B-0209C3234B2F}" destId="{FD249950-731C-4B4C-8F20-33569F9668B8}" srcOrd="10" destOrd="0" presId="urn:microsoft.com/office/officeart/2005/8/layout/vProcess5"/>
    <dgm:cxn modelId="{CC015FD5-0368-4605-A861-931A284D2DEA}" type="presParOf" srcId="{FD25D533-FCD4-46D2-A73B-0209C3234B2F}" destId="{158019ED-61A2-40F3-8682-7879966278FF}" srcOrd="11" destOrd="0" presId="urn:microsoft.com/office/officeart/2005/8/layout/vProcess5"/>
    <dgm:cxn modelId="{F83BE20C-04BD-4AA6-8FDB-179C394119DF}" type="presParOf" srcId="{FD25D533-FCD4-46D2-A73B-0209C3234B2F}" destId="{CA2A331D-399E-4675-B96F-D31CFFCDDDF3}" srcOrd="12" destOrd="0" presId="urn:microsoft.com/office/officeart/2005/8/layout/vProcess5"/>
    <dgm:cxn modelId="{95BEF2DC-AB7A-41F8-B057-466240C840A1}" type="presParOf" srcId="{FD25D533-FCD4-46D2-A73B-0209C3234B2F}" destId="{9C213AB4-1B52-400A-9AB0-AE8C638D0559}" srcOrd="13" destOrd="0" presId="urn:microsoft.com/office/officeart/2005/8/layout/vProcess5"/>
    <dgm:cxn modelId="{E8C61BB6-78DA-421B-B6D9-26774D3FB056}" type="presParOf" srcId="{FD25D533-FCD4-46D2-A73B-0209C3234B2F}" destId="{0A4FBE09-1911-443C-BFB0-F1EA97772754}"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BE31DF-4B61-4DBB-9A03-2128516E4ABF}"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C8C16EF9-DD46-4B54-97F2-B484632ABCC9}">
      <dgm:prSet custT="1"/>
      <dgm:spPr/>
      <dgm:t>
        <a:bodyPr/>
        <a:lstStyle/>
        <a:p>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Entité</a:t>
          </a:r>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publique</a:t>
          </a:r>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intégrée</a:t>
          </a:r>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achète</a:t>
          </a:r>
          <a:r>
            <a:rPr lang="en-US" sz="1800" dirty="0">
              <a:latin typeface="Source Sans Pro" panose="020B0503030403020204" pitchFamily="34" charset="0"/>
              <a:ea typeface="Source Sans Pro" panose="020B0503030403020204" pitchFamily="34" charset="0"/>
            </a:rPr>
            <a:t> via PPA et </a:t>
          </a:r>
          <a:r>
            <a:rPr lang="en-US" sz="1800" dirty="0" err="1">
              <a:latin typeface="Source Sans Pro" panose="020B0503030403020204" pitchFamily="34" charset="0"/>
              <a:ea typeface="Source Sans Pro" panose="020B0503030403020204" pitchFamily="34" charset="0"/>
            </a:rPr>
            <a:t>revend</a:t>
          </a:r>
          <a:r>
            <a:rPr lang="en-US" sz="1800" dirty="0">
              <a:latin typeface="Source Sans Pro" panose="020B0503030403020204" pitchFamily="34" charset="0"/>
              <a:ea typeface="Source Sans Pro" panose="020B0503030403020204" pitchFamily="34" charset="0"/>
            </a:rPr>
            <a:t> aux </a:t>
          </a:r>
          <a:r>
            <a:rPr lang="en-US" sz="1800" dirty="0" err="1">
              <a:latin typeface="Source Sans Pro" panose="020B0503030403020204" pitchFamily="34" charset="0"/>
              <a:ea typeface="Source Sans Pro" panose="020B0503030403020204" pitchFamily="34" charset="0"/>
            </a:rPr>
            <a:t>distributeurs</a:t>
          </a:r>
          <a:r>
            <a:rPr lang="en-US" sz="1800" dirty="0">
              <a:latin typeface="Source Sans Pro" panose="020B0503030403020204" pitchFamily="34" charset="0"/>
              <a:ea typeface="Source Sans Pro" panose="020B0503030403020204" pitchFamily="34" charset="0"/>
            </a:rPr>
            <a:t>/clients</a:t>
          </a:r>
        </a:p>
      </dgm:t>
    </dgm:pt>
    <dgm:pt modelId="{EC642E2E-F983-435A-B6AA-2B2EA5EF42DE}" type="parTrans" cxnId="{61A5C653-0F72-4096-8E39-18B958EB0F70}">
      <dgm:prSet/>
      <dgm:spPr/>
      <dgm:t>
        <a:bodyPr/>
        <a:lstStyle/>
        <a:p>
          <a:endParaRPr lang="en-US"/>
        </a:p>
      </dgm:t>
    </dgm:pt>
    <dgm:pt modelId="{7AF5B2DC-5DA8-4F18-98CD-34F6561C3EAB}" type="sibTrans" cxnId="{61A5C653-0F72-4096-8E39-18B958EB0F70}">
      <dgm:prSet/>
      <dgm:spPr/>
      <dgm:t>
        <a:bodyPr/>
        <a:lstStyle/>
        <a:p>
          <a:endParaRPr lang="en-US"/>
        </a:p>
      </dgm:t>
    </dgm:pt>
    <dgm:pt modelId="{D98C629E-6634-4B16-BE76-D9F2027D1CF5}">
      <dgm:prSet custT="1"/>
      <dgm:spPr/>
      <dgm:t>
        <a:bodyPr/>
        <a:lstStyle/>
        <a:p>
          <a:r>
            <a:rPr lang="en-US" sz="1800" dirty="0">
              <a:latin typeface="Source Sans Pro" panose="020B0503030403020204" pitchFamily="34" charset="0"/>
              <a:ea typeface="Source Sans Pro" panose="020B0503030403020204" pitchFamily="34" charset="0"/>
            </a:rPr>
            <a:t>• Concurrence pour le </a:t>
          </a:r>
          <a:r>
            <a:rPr lang="en-US" sz="1800" dirty="0" err="1">
              <a:latin typeface="Source Sans Pro" panose="020B0503030403020204" pitchFamily="34" charset="0"/>
              <a:ea typeface="Source Sans Pro" panose="020B0503030403020204" pitchFamily="34" charset="0"/>
            </a:rPr>
            <a:t>marché</a:t>
          </a:r>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appels</a:t>
          </a:r>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d’offres</a:t>
          </a:r>
          <a:r>
            <a:rPr lang="en-US" sz="1800" dirty="0">
              <a:latin typeface="Source Sans Pro" panose="020B0503030403020204" pitchFamily="34" charset="0"/>
              <a:ea typeface="Source Sans Pro" panose="020B0503030403020204" pitchFamily="34" charset="0"/>
            </a:rPr>
            <a:t> pour </a:t>
          </a:r>
          <a:r>
            <a:rPr lang="en-US" sz="1800" dirty="0" err="1">
              <a:latin typeface="Source Sans Pro" panose="020B0503030403020204" pitchFamily="34" charset="0"/>
              <a:ea typeface="Source Sans Pro" panose="020B0503030403020204" pitchFamily="34" charset="0"/>
            </a:rPr>
            <a:t>établir</a:t>
          </a:r>
          <a:r>
            <a:rPr lang="en-US" sz="1800" dirty="0">
              <a:latin typeface="Source Sans Pro" panose="020B0503030403020204" pitchFamily="34" charset="0"/>
              <a:ea typeface="Source Sans Pro" panose="020B0503030403020204" pitchFamily="34" charset="0"/>
            </a:rPr>
            <a:t> des IPPs)</a:t>
          </a:r>
        </a:p>
      </dgm:t>
    </dgm:pt>
    <dgm:pt modelId="{3C8BADC7-3098-4FB8-BB82-231CD19EF540}" type="parTrans" cxnId="{BE592407-B669-4C66-A3AB-9BDF77C79AC1}">
      <dgm:prSet/>
      <dgm:spPr/>
      <dgm:t>
        <a:bodyPr/>
        <a:lstStyle/>
        <a:p>
          <a:endParaRPr lang="en-US"/>
        </a:p>
      </dgm:t>
    </dgm:pt>
    <dgm:pt modelId="{937D9921-6918-4F88-BEB3-4F01DD4A6AF8}" type="sibTrans" cxnId="{BE592407-B669-4C66-A3AB-9BDF77C79AC1}">
      <dgm:prSet/>
      <dgm:spPr/>
      <dgm:t>
        <a:bodyPr/>
        <a:lstStyle/>
        <a:p>
          <a:endParaRPr lang="en-US"/>
        </a:p>
      </dgm:t>
    </dgm:pt>
    <dgm:pt modelId="{A3C0AC93-DD3B-4BCE-BC24-30DC90A5A132}">
      <dgm:prSet custT="1"/>
      <dgm:spPr/>
      <dgm:t>
        <a:bodyPr/>
        <a:lstStyle/>
        <a:p>
          <a:r>
            <a:rPr lang="en-US" sz="1800" dirty="0">
              <a:latin typeface="Source Sans Pro" panose="020B0503030403020204" pitchFamily="34" charset="0"/>
              <a:ea typeface="Source Sans Pro" panose="020B0503030403020204" pitchFamily="34" charset="0"/>
            </a:rPr>
            <a:t>• </a:t>
          </a:r>
          <a:r>
            <a:rPr lang="en-US" sz="1800" dirty="0" err="1">
              <a:latin typeface="Source Sans Pro" panose="020B0503030403020204" pitchFamily="34" charset="0"/>
              <a:ea typeface="Source Sans Pro" panose="020B0503030403020204" pitchFamily="34" charset="0"/>
            </a:rPr>
            <a:t>C’est</a:t>
          </a:r>
          <a:r>
            <a:rPr lang="en-US" sz="1800" dirty="0">
              <a:latin typeface="Source Sans Pro" panose="020B0503030403020204" pitchFamily="34" charset="0"/>
              <a:ea typeface="Source Sans Pro" panose="020B0503030403020204" pitchFamily="34" charset="0"/>
            </a:rPr>
            <a:t> le </a:t>
          </a:r>
          <a:r>
            <a:rPr lang="en-US" sz="1800" dirty="0" err="1">
              <a:latin typeface="Source Sans Pro" panose="020B0503030403020204" pitchFamily="34" charset="0"/>
              <a:ea typeface="Source Sans Pro" panose="020B0503030403020204" pitchFamily="34" charset="0"/>
            </a:rPr>
            <a:t>Modèle</a:t>
          </a:r>
          <a:r>
            <a:rPr lang="en-US" sz="1800" dirty="0">
              <a:latin typeface="Source Sans Pro" panose="020B0503030403020204" pitchFamily="34" charset="0"/>
              <a:ea typeface="Source Sans Pro" panose="020B0503030403020204" pitchFamily="34" charset="0"/>
            </a:rPr>
            <a:t> dominant dans </a:t>
          </a:r>
          <a:r>
            <a:rPr lang="en-US" sz="1800" dirty="0" err="1">
              <a:latin typeface="Source Sans Pro" panose="020B0503030403020204" pitchFamily="34" charset="0"/>
              <a:ea typeface="Source Sans Pro" panose="020B0503030403020204" pitchFamily="34" charset="0"/>
            </a:rPr>
            <a:t>plusieurs</a:t>
          </a:r>
          <a:r>
            <a:rPr lang="en-US" sz="1800" dirty="0">
              <a:latin typeface="Source Sans Pro" panose="020B0503030403020204" pitchFamily="34" charset="0"/>
              <a:ea typeface="Source Sans Pro" panose="020B0503030403020204" pitchFamily="34" charset="0"/>
            </a:rPr>
            <a:t> pays </a:t>
          </a:r>
          <a:r>
            <a:rPr lang="en-US" sz="1800" dirty="0" err="1">
              <a:latin typeface="Source Sans Pro" panose="020B0503030403020204" pitchFamily="34" charset="0"/>
              <a:ea typeface="Source Sans Pro" panose="020B0503030403020204" pitchFamily="34" charset="0"/>
            </a:rPr>
            <a:t>d’Afrique</a:t>
          </a:r>
          <a:r>
            <a:rPr lang="en-US" sz="1800" dirty="0">
              <a:latin typeface="Source Sans Pro" panose="020B0503030403020204" pitchFamily="34" charset="0"/>
              <a:ea typeface="Source Sans Pro" panose="020B0503030403020204" pitchFamily="34" charset="0"/>
            </a:rPr>
            <a:t> de </a:t>
          </a:r>
          <a:r>
            <a:rPr lang="en-US" sz="1800" dirty="0" err="1">
              <a:latin typeface="Source Sans Pro" panose="020B0503030403020204" pitchFamily="34" charset="0"/>
              <a:ea typeface="Source Sans Pro" panose="020B0503030403020204" pitchFamily="34" charset="0"/>
            </a:rPr>
            <a:t>l’Ouest</a:t>
          </a:r>
          <a:endParaRPr lang="en-US" sz="1800" dirty="0">
            <a:latin typeface="Source Sans Pro" panose="020B0503030403020204" pitchFamily="34" charset="0"/>
            <a:ea typeface="Source Sans Pro" panose="020B0503030403020204" pitchFamily="34" charset="0"/>
          </a:endParaRPr>
        </a:p>
      </dgm:t>
    </dgm:pt>
    <dgm:pt modelId="{301E7E7D-F661-430D-92B3-74A0DA63720D}" type="parTrans" cxnId="{E904D7A4-5350-41EA-A3D2-F18AA1AFAB18}">
      <dgm:prSet/>
      <dgm:spPr/>
      <dgm:t>
        <a:bodyPr/>
        <a:lstStyle/>
        <a:p>
          <a:endParaRPr lang="en-US"/>
        </a:p>
      </dgm:t>
    </dgm:pt>
    <dgm:pt modelId="{964AD897-9F72-4C18-B773-CB8B50CFBC8E}" type="sibTrans" cxnId="{E904D7A4-5350-41EA-A3D2-F18AA1AFAB18}">
      <dgm:prSet/>
      <dgm:spPr/>
      <dgm:t>
        <a:bodyPr/>
        <a:lstStyle/>
        <a:p>
          <a:endParaRPr lang="en-US"/>
        </a:p>
      </dgm:t>
    </dgm:pt>
    <dgm:pt modelId="{23340AF5-D2B7-4F76-A00D-2C01C9348E05}" type="pres">
      <dgm:prSet presAssocID="{9BBE31DF-4B61-4DBB-9A03-2128516E4ABF}" presName="vert0" presStyleCnt="0">
        <dgm:presLayoutVars>
          <dgm:dir/>
          <dgm:animOne val="branch"/>
          <dgm:animLvl val="lvl"/>
        </dgm:presLayoutVars>
      </dgm:prSet>
      <dgm:spPr/>
    </dgm:pt>
    <dgm:pt modelId="{B798DEED-3B70-41C9-9C27-6443F1A67197}" type="pres">
      <dgm:prSet presAssocID="{C8C16EF9-DD46-4B54-97F2-B484632ABCC9}" presName="thickLine" presStyleLbl="alignNode1" presStyleIdx="0" presStyleCnt="3"/>
      <dgm:spPr/>
    </dgm:pt>
    <dgm:pt modelId="{9899D4BC-C15A-4999-B876-8CDEAA740B7D}" type="pres">
      <dgm:prSet presAssocID="{C8C16EF9-DD46-4B54-97F2-B484632ABCC9}" presName="horz1" presStyleCnt="0"/>
      <dgm:spPr/>
    </dgm:pt>
    <dgm:pt modelId="{58177600-4160-450A-9DB8-F839D5DC8311}" type="pres">
      <dgm:prSet presAssocID="{C8C16EF9-DD46-4B54-97F2-B484632ABCC9}" presName="tx1" presStyleLbl="revTx" presStyleIdx="0" presStyleCnt="3"/>
      <dgm:spPr/>
    </dgm:pt>
    <dgm:pt modelId="{53FF564A-447E-4F7C-BCBF-42C929789C03}" type="pres">
      <dgm:prSet presAssocID="{C8C16EF9-DD46-4B54-97F2-B484632ABCC9}" presName="vert1" presStyleCnt="0"/>
      <dgm:spPr/>
    </dgm:pt>
    <dgm:pt modelId="{EDEF90E5-39F3-434B-9E15-5BE035C7F62D}" type="pres">
      <dgm:prSet presAssocID="{D98C629E-6634-4B16-BE76-D9F2027D1CF5}" presName="thickLine" presStyleLbl="alignNode1" presStyleIdx="1" presStyleCnt="3"/>
      <dgm:spPr/>
    </dgm:pt>
    <dgm:pt modelId="{4B0C03E4-A935-4F59-AB57-937D031BBB44}" type="pres">
      <dgm:prSet presAssocID="{D98C629E-6634-4B16-BE76-D9F2027D1CF5}" presName="horz1" presStyleCnt="0"/>
      <dgm:spPr/>
    </dgm:pt>
    <dgm:pt modelId="{9B501C1A-5A0F-42B5-B16E-B242A86BD001}" type="pres">
      <dgm:prSet presAssocID="{D98C629E-6634-4B16-BE76-D9F2027D1CF5}" presName="tx1" presStyleLbl="revTx" presStyleIdx="1" presStyleCnt="3"/>
      <dgm:spPr/>
    </dgm:pt>
    <dgm:pt modelId="{9806139C-180C-41AC-BAB2-CFBB3AADBAEF}" type="pres">
      <dgm:prSet presAssocID="{D98C629E-6634-4B16-BE76-D9F2027D1CF5}" presName="vert1" presStyleCnt="0"/>
      <dgm:spPr/>
    </dgm:pt>
    <dgm:pt modelId="{FA0DA719-C8B8-47D2-BD9D-C24DC801CE41}" type="pres">
      <dgm:prSet presAssocID="{A3C0AC93-DD3B-4BCE-BC24-30DC90A5A132}" presName="thickLine" presStyleLbl="alignNode1" presStyleIdx="2" presStyleCnt="3"/>
      <dgm:spPr/>
    </dgm:pt>
    <dgm:pt modelId="{53459EDA-E88C-45FC-B1FA-D9AD26DBC38B}" type="pres">
      <dgm:prSet presAssocID="{A3C0AC93-DD3B-4BCE-BC24-30DC90A5A132}" presName="horz1" presStyleCnt="0"/>
      <dgm:spPr/>
    </dgm:pt>
    <dgm:pt modelId="{4D283085-35AC-4F91-AA4E-0793E2787822}" type="pres">
      <dgm:prSet presAssocID="{A3C0AC93-DD3B-4BCE-BC24-30DC90A5A132}" presName="tx1" presStyleLbl="revTx" presStyleIdx="2" presStyleCnt="3"/>
      <dgm:spPr/>
    </dgm:pt>
    <dgm:pt modelId="{DE0FE100-96D0-4BAD-9E5D-A2C7FBB1DE63}" type="pres">
      <dgm:prSet presAssocID="{A3C0AC93-DD3B-4BCE-BC24-30DC90A5A132}" presName="vert1" presStyleCnt="0"/>
      <dgm:spPr/>
    </dgm:pt>
  </dgm:ptLst>
  <dgm:cxnLst>
    <dgm:cxn modelId="{BE592407-B669-4C66-A3AB-9BDF77C79AC1}" srcId="{9BBE31DF-4B61-4DBB-9A03-2128516E4ABF}" destId="{D98C629E-6634-4B16-BE76-D9F2027D1CF5}" srcOrd="1" destOrd="0" parTransId="{3C8BADC7-3098-4FB8-BB82-231CD19EF540}" sibTransId="{937D9921-6918-4F88-BEB3-4F01DD4A6AF8}"/>
    <dgm:cxn modelId="{59F75A12-2758-42D7-84AC-CB3111A23828}" type="presOf" srcId="{D98C629E-6634-4B16-BE76-D9F2027D1CF5}" destId="{9B501C1A-5A0F-42B5-B16E-B242A86BD001}" srcOrd="0" destOrd="0" presId="urn:microsoft.com/office/officeart/2008/layout/LinedList"/>
    <dgm:cxn modelId="{0E53A31C-E9A1-4A1C-A880-B08466726326}" type="presOf" srcId="{C8C16EF9-DD46-4B54-97F2-B484632ABCC9}" destId="{58177600-4160-450A-9DB8-F839D5DC8311}" srcOrd="0" destOrd="0" presId="urn:microsoft.com/office/officeart/2008/layout/LinedList"/>
    <dgm:cxn modelId="{73D2E56A-6859-4364-B846-62B93C172EEF}" type="presOf" srcId="{A3C0AC93-DD3B-4BCE-BC24-30DC90A5A132}" destId="{4D283085-35AC-4F91-AA4E-0793E2787822}" srcOrd="0" destOrd="0" presId="urn:microsoft.com/office/officeart/2008/layout/LinedList"/>
    <dgm:cxn modelId="{61A5C653-0F72-4096-8E39-18B958EB0F70}" srcId="{9BBE31DF-4B61-4DBB-9A03-2128516E4ABF}" destId="{C8C16EF9-DD46-4B54-97F2-B484632ABCC9}" srcOrd="0" destOrd="0" parTransId="{EC642E2E-F983-435A-B6AA-2B2EA5EF42DE}" sibTransId="{7AF5B2DC-5DA8-4F18-98CD-34F6561C3EAB}"/>
    <dgm:cxn modelId="{E904D7A4-5350-41EA-A3D2-F18AA1AFAB18}" srcId="{9BBE31DF-4B61-4DBB-9A03-2128516E4ABF}" destId="{A3C0AC93-DD3B-4BCE-BC24-30DC90A5A132}" srcOrd="2" destOrd="0" parTransId="{301E7E7D-F661-430D-92B3-74A0DA63720D}" sibTransId="{964AD897-9F72-4C18-B773-CB8B50CFBC8E}"/>
    <dgm:cxn modelId="{11276CC2-FC4F-4BE2-BE4A-BCB14716FC88}" type="presOf" srcId="{9BBE31DF-4B61-4DBB-9A03-2128516E4ABF}" destId="{23340AF5-D2B7-4F76-A00D-2C01C9348E05}" srcOrd="0" destOrd="0" presId="urn:microsoft.com/office/officeart/2008/layout/LinedList"/>
    <dgm:cxn modelId="{1BF6356F-DA0A-4EDE-B622-B4F7D3FD056C}" type="presParOf" srcId="{23340AF5-D2B7-4F76-A00D-2C01C9348E05}" destId="{B798DEED-3B70-41C9-9C27-6443F1A67197}" srcOrd="0" destOrd="0" presId="urn:microsoft.com/office/officeart/2008/layout/LinedList"/>
    <dgm:cxn modelId="{4CB23E1D-F411-4DA8-B9F4-B98D77D07BAB}" type="presParOf" srcId="{23340AF5-D2B7-4F76-A00D-2C01C9348E05}" destId="{9899D4BC-C15A-4999-B876-8CDEAA740B7D}" srcOrd="1" destOrd="0" presId="urn:microsoft.com/office/officeart/2008/layout/LinedList"/>
    <dgm:cxn modelId="{6A2E21AB-DCEA-469A-9BE2-E0ACA1EBA366}" type="presParOf" srcId="{9899D4BC-C15A-4999-B876-8CDEAA740B7D}" destId="{58177600-4160-450A-9DB8-F839D5DC8311}" srcOrd="0" destOrd="0" presId="urn:microsoft.com/office/officeart/2008/layout/LinedList"/>
    <dgm:cxn modelId="{AE4679A6-65C7-4A5A-9C5F-23983141157F}" type="presParOf" srcId="{9899D4BC-C15A-4999-B876-8CDEAA740B7D}" destId="{53FF564A-447E-4F7C-BCBF-42C929789C03}" srcOrd="1" destOrd="0" presId="urn:microsoft.com/office/officeart/2008/layout/LinedList"/>
    <dgm:cxn modelId="{23F088CB-CD70-43A8-B47D-A18392AAC27B}" type="presParOf" srcId="{23340AF5-D2B7-4F76-A00D-2C01C9348E05}" destId="{EDEF90E5-39F3-434B-9E15-5BE035C7F62D}" srcOrd="2" destOrd="0" presId="urn:microsoft.com/office/officeart/2008/layout/LinedList"/>
    <dgm:cxn modelId="{8D8C3D2B-C2A6-4884-B429-7B09419DD7D4}" type="presParOf" srcId="{23340AF5-D2B7-4F76-A00D-2C01C9348E05}" destId="{4B0C03E4-A935-4F59-AB57-937D031BBB44}" srcOrd="3" destOrd="0" presId="urn:microsoft.com/office/officeart/2008/layout/LinedList"/>
    <dgm:cxn modelId="{88BB9F93-0078-455C-B21E-CD85C5B8F1B5}" type="presParOf" srcId="{4B0C03E4-A935-4F59-AB57-937D031BBB44}" destId="{9B501C1A-5A0F-42B5-B16E-B242A86BD001}" srcOrd="0" destOrd="0" presId="urn:microsoft.com/office/officeart/2008/layout/LinedList"/>
    <dgm:cxn modelId="{1A13AFF2-70E9-42F8-B108-9CEE0CCA4481}" type="presParOf" srcId="{4B0C03E4-A935-4F59-AB57-937D031BBB44}" destId="{9806139C-180C-41AC-BAB2-CFBB3AADBAEF}" srcOrd="1" destOrd="0" presId="urn:microsoft.com/office/officeart/2008/layout/LinedList"/>
    <dgm:cxn modelId="{B755E7B4-EDD2-4934-9B29-3BD3805200A9}" type="presParOf" srcId="{23340AF5-D2B7-4F76-A00D-2C01C9348E05}" destId="{FA0DA719-C8B8-47D2-BD9D-C24DC801CE41}" srcOrd="4" destOrd="0" presId="urn:microsoft.com/office/officeart/2008/layout/LinedList"/>
    <dgm:cxn modelId="{86902D8D-B854-4B1F-A5B8-F1BEC2921176}" type="presParOf" srcId="{23340AF5-D2B7-4F76-A00D-2C01C9348E05}" destId="{53459EDA-E88C-45FC-B1FA-D9AD26DBC38B}" srcOrd="5" destOrd="0" presId="urn:microsoft.com/office/officeart/2008/layout/LinedList"/>
    <dgm:cxn modelId="{6DEE528D-F68E-4201-95F3-2FC4A4FA60BB}" type="presParOf" srcId="{53459EDA-E88C-45FC-B1FA-D9AD26DBC38B}" destId="{4D283085-35AC-4F91-AA4E-0793E2787822}" srcOrd="0" destOrd="0" presId="urn:microsoft.com/office/officeart/2008/layout/LinedList"/>
    <dgm:cxn modelId="{4976B462-79CC-497E-90A4-53211FA0D408}" type="presParOf" srcId="{53459EDA-E88C-45FC-B1FA-D9AD26DBC38B}" destId="{DE0FE100-96D0-4BAD-9E5D-A2C7FBB1DE6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D18005-4298-4C06-A90F-47C427A7A1F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1E127B0-0E92-45B2-BFE9-C921380546A4}">
      <dgm:prSet/>
      <dgm:spPr/>
      <dgm:t>
        <a:bodyPr/>
        <a:lstStyle/>
        <a:p>
          <a:r>
            <a:rPr lang="en-US" dirty="0"/>
            <a:t>• </a:t>
          </a:r>
          <a:r>
            <a:rPr lang="en-US" dirty="0" err="1"/>
            <a:t>Séparation</a:t>
          </a:r>
          <a:r>
            <a:rPr lang="en-US" dirty="0"/>
            <a:t> des </a:t>
          </a:r>
          <a:r>
            <a:rPr lang="en-US" dirty="0" err="1"/>
            <a:t>fonctions</a:t>
          </a:r>
          <a:r>
            <a:rPr lang="en-US" dirty="0"/>
            <a:t> : production, transport, distribution</a:t>
          </a:r>
        </a:p>
      </dgm:t>
    </dgm:pt>
    <dgm:pt modelId="{54D8D059-9435-40DC-9C40-A60507D85787}" type="parTrans" cxnId="{CB5C66FD-FF17-4CA7-BDF2-1E66F4304077}">
      <dgm:prSet/>
      <dgm:spPr/>
      <dgm:t>
        <a:bodyPr/>
        <a:lstStyle/>
        <a:p>
          <a:endParaRPr lang="en-US"/>
        </a:p>
      </dgm:t>
    </dgm:pt>
    <dgm:pt modelId="{722902B7-6D05-4E44-A4DD-B184B88C5045}" type="sibTrans" cxnId="{CB5C66FD-FF17-4CA7-BDF2-1E66F4304077}">
      <dgm:prSet/>
      <dgm:spPr/>
      <dgm:t>
        <a:bodyPr/>
        <a:lstStyle/>
        <a:p>
          <a:endParaRPr lang="en-US"/>
        </a:p>
      </dgm:t>
    </dgm:pt>
    <dgm:pt modelId="{A0ABBDF1-29EC-4102-855E-D348FFC893F2}">
      <dgm:prSet/>
      <dgm:spPr/>
      <dgm:t>
        <a:bodyPr/>
        <a:lstStyle/>
        <a:p>
          <a:r>
            <a:rPr lang="en-US" dirty="0"/>
            <a:t>• </a:t>
          </a:r>
          <a:r>
            <a:rPr lang="en-US" dirty="0" err="1"/>
            <a:t>Régulation</a:t>
          </a:r>
          <a:r>
            <a:rPr lang="en-US" dirty="0"/>
            <a:t> plus structure et </a:t>
          </a:r>
          <a:r>
            <a:rPr lang="en-US" dirty="0" err="1"/>
            <a:t>indépendante</a:t>
          </a:r>
          <a:endParaRPr lang="en-US" dirty="0"/>
        </a:p>
      </dgm:t>
    </dgm:pt>
    <dgm:pt modelId="{B48EE4D9-4E74-467F-A415-C538AB6857EB}" type="parTrans" cxnId="{EC1EDD63-6468-4B93-951C-9AA8636281D0}">
      <dgm:prSet/>
      <dgm:spPr/>
      <dgm:t>
        <a:bodyPr/>
        <a:lstStyle/>
        <a:p>
          <a:endParaRPr lang="en-US"/>
        </a:p>
      </dgm:t>
    </dgm:pt>
    <dgm:pt modelId="{52296650-D7D3-47AE-9E85-AB4F422F73C6}" type="sibTrans" cxnId="{EC1EDD63-6468-4B93-951C-9AA8636281D0}">
      <dgm:prSet/>
      <dgm:spPr/>
      <dgm:t>
        <a:bodyPr/>
        <a:lstStyle/>
        <a:p>
          <a:endParaRPr lang="en-US"/>
        </a:p>
      </dgm:t>
    </dgm:pt>
    <dgm:pt modelId="{0DD3489A-4A75-473C-BF73-BB6D71EA2911}">
      <dgm:prSet/>
      <dgm:spPr/>
      <dgm:t>
        <a:bodyPr/>
        <a:lstStyle/>
        <a:p>
          <a:r>
            <a:rPr lang="en-US" dirty="0"/>
            <a:t>• </a:t>
          </a:r>
          <a:r>
            <a:rPr lang="en-US" dirty="0" err="1"/>
            <a:t>Exemple</a:t>
          </a:r>
          <a:r>
            <a:rPr lang="en-US" dirty="0"/>
            <a:t> Ghana : </a:t>
          </a:r>
          <a:r>
            <a:rPr lang="en-US" dirty="0" err="1"/>
            <a:t>plusieurs</a:t>
          </a:r>
          <a:r>
            <a:rPr lang="en-US" dirty="0"/>
            <a:t> </a:t>
          </a:r>
          <a:r>
            <a:rPr lang="en-US"/>
            <a:t>producteurs</a:t>
          </a:r>
          <a:r>
            <a:rPr lang="en-US" dirty="0"/>
            <a:t>, </a:t>
          </a:r>
          <a:r>
            <a:rPr lang="en-US" dirty="0" err="1"/>
            <a:t>GRIDCo</a:t>
          </a:r>
          <a:r>
            <a:rPr lang="en-US" dirty="0"/>
            <a:t> (transport), ECG/NEDCo (distribution), clients </a:t>
          </a:r>
          <a:r>
            <a:rPr lang="en-US" dirty="0" err="1"/>
            <a:t>éligibles</a:t>
          </a:r>
          <a:endParaRPr lang="en-US" dirty="0"/>
        </a:p>
      </dgm:t>
    </dgm:pt>
    <dgm:pt modelId="{94F5EA8C-44B1-4471-84D8-D2FE7E3A9199}" type="parTrans" cxnId="{4DE24A96-ED31-400F-81FF-E4E7CD6D451B}">
      <dgm:prSet/>
      <dgm:spPr/>
      <dgm:t>
        <a:bodyPr/>
        <a:lstStyle/>
        <a:p>
          <a:endParaRPr lang="en-US"/>
        </a:p>
      </dgm:t>
    </dgm:pt>
    <dgm:pt modelId="{1FDC706E-DADD-478C-8213-FC87DBD15D87}" type="sibTrans" cxnId="{4DE24A96-ED31-400F-81FF-E4E7CD6D451B}">
      <dgm:prSet/>
      <dgm:spPr/>
      <dgm:t>
        <a:bodyPr/>
        <a:lstStyle/>
        <a:p>
          <a:endParaRPr lang="en-US"/>
        </a:p>
      </dgm:t>
    </dgm:pt>
    <dgm:pt modelId="{F23A064C-6017-4F7C-B310-2A7F89CB391D}">
      <dgm:prSet/>
      <dgm:spPr/>
      <dgm:t>
        <a:bodyPr/>
        <a:lstStyle/>
        <a:p>
          <a:r>
            <a:rPr lang="en-US" dirty="0"/>
            <a:t>• </a:t>
          </a:r>
          <a:r>
            <a:rPr lang="en-US" dirty="0" err="1"/>
            <a:t>Exemple</a:t>
          </a:r>
          <a:r>
            <a:rPr lang="en-US" dirty="0"/>
            <a:t> Nigeria : </a:t>
          </a:r>
          <a:r>
            <a:rPr lang="en-US" dirty="0" err="1"/>
            <a:t>GenCos</a:t>
          </a:r>
          <a:r>
            <a:rPr lang="en-US" dirty="0"/>
            <a:t>, TCN, </a:t>
          </a:r>
          <a:r>
            <a:rPr lang="en-US" dirty="0" err="1"/>
            <a:t>DisCos</a:t>
          </a:r>
          <a:r>
            <a:rPr lang="en-US" dirty="0"/>
            <a:t>, ISO (</a:t>
          </a:r>
          <a:r>
            <a:rPr lang="en-US" dirty="0" err="1"/>
            <a:t>opérateur</a:t>
          </a:r>
          <a:r>
            <a:rPr lang="en-US" dirty="0"/>
            <a:t> independent du </a:t>
          </a:r>
          <a:r>
            <a:rPr lang="en-US" dirty="0" err="1"/>
            <a:t>système</a:t>
          </a:r>
          <a:r>
            <a:rPr lang="en-US" dirty="0"/>
            <a:t> et </a:t>
          </a:r>
          <a:r>
            <a:rPr lang="en-US" dirty="0" err="1"/>
            <a:t>marché</a:t>
          </a:r>
          <a:r>
            <a:rPr lang="en-US" dirty="0"/>
            <a:t>)</a:t>
          </a:r>
        </a:p>
      </dgm:t>
    </dgm:pt>
    <dgm:pt modelId="{9FA09105-491C-42D7-97FC-0FA89BE23C38}" type="parTrans" cxnId="{1B38C76C-AB4E-405C-ACC9-90258623C188}">
      <dgm:prSet/>
      <dgm:spPr/>
      <dgm:t>
        <a:bodyPr/>
        <a:lstStyle/>
        <a:p>
          <a:endParaRPr lang="en-US"/>
        </a:p>
      </dgm:t>
    </dgm:pt>
    <dgm:pt modelId="{EC00B3EE-968B-4799-BF7B-85F1889AE652}" type="sibTrans" cxnId="{1B38C76C-AB4E-405C-ACC9-90258623C188}">
      <dgm:prSet/>
      <dgm:spPr/>
      <dgm:t>
        <a:bodyPr/>
        <a:lstStyle/>
        <a:p>
          <a:endParaRPr lang="en-US"/>
        </a:p>
      </dgm:t>
    </dgm:pt>
    <dgm:pt modelId="{D72A00A8-92D8-4165-94B7-8F144786E299}">
      <dgm:prSet/>
      <dgm:spPr/>
      <dgm:t>
        <a:bodyPr/>
        <a:lstStyle/>
        <a:p>
          <a:r>
            <a:rPr lang="en-US" dirty="0"/>
            <a:t>• Au Nigeria, transition </a:t>
          </a:r>
          <a:r>
            <a:rPr lang="en-US" dirty="0" err="1"/>
            <a:t>vers</a:t>
          </a:r>
          <a:r>
            <a:rPr lang="en-US" dirty="0"/>
            <a:t> un </a:t>
          </a:r>
          <a:r>
            <a:rPr lang="en-US" dirty="0" err="1"/>
            <a:t>marché</a:t>
          </a:r>
          <a:r>
            <a:rPr lang="en-US" dirty="0"/>
            <a:t> </a:t>
          </a:r>
          <a:r>
            <a:rPr lang="en-US" dirty="0" err="1"/>
            <a:t>bilatéral</a:t>
          </a:r>
          <a:r>
            <a:rPr lang="en-US" dirty="0"/>
            <a:t> avec </a:t>
          </a:r>
          <a:r>
            <a:rPr lang="en-US" dirty="0" err="1"/>
            <a:t>rôle</a:t>
          </a:r>
          <a:r>
            <a:rPr lang="en-US" dirty="0"/>
            <a:t> </a:t>
          </a:r>
          <a:r>
            <a:rPr lang="en-US" dirty="0" err="1"/>
            <a:t>résiduel</a:t>
          </a:r>
          <a:r>
            <a:rPr lang="en-US" dirty="0"/>
            <a:t> de NBET</a:t>
          </a:r>
        </a:p>
      </dgm:t>
    </dgm:pt>
    <dgm:pt modelId="{17C09F79-049E-4997-91CE-1D4EEC28B3FC}" type="parTrans" cxnId="{DAA8C839-6578-4C97-A2E4-FB858920DA7A}">
      <dgm:prSet/>
      <dgm:spPr/>
      <dgm:t>
        <a:bodyPr/>
        <a:lstStyle/>
        <a:p>
          <a:endParaRPr lang="en-US"/>
        </a:p>
      </dgm:t>
    </dgm:pt>
    <dgm:pt modelId="{DEC28DD2-1474-44A4-8871-EC11C8A485BA}" type="sibTrans" cxnId="{DAA8C839-6578-4C97-A2E4-FB858920DA7A}">
      <dgm:prSet/>
      <dgm:spPr/>
      <dgm:t>
        <a:bodyPr/>
        <a:lstStyle/>
        <a:p>
          <a:endParaRPr lang="en-US"/>
        </a:p>
      </dgm:t>
    </dgm:pt>
    <dgm:pt modelId="{0426B123-3897-4904-8C97-7CC1F123CEAD}" type="pres">
      <dgm:prSet presAssocID="{E9D18005-4298-4C06-A90F-47C427A7A1F1}" presName="diagram" presStyleCnt="0">
        <dgm:presLayoutVars>
          <dgm:dir/>
          <dgm:resizeHandles val="exact"/>
        </dgm:presLayoutVars>
      </dgm:prSet>
      <dgm:spPr/>
    </dgm:pt>
    <dgm:pt modelId="{49F24878-B361-4E07-83D8-E3CE3A081B48}" type="pres">
      <dgm:prSet presAssocID="{51E127B0-0E92-45B2-BFE9-C921380546A4}" presName="node" presStyleLbl="node1" presStyleIdx="0" presStyleCnt="5">
        <dgm:presLayoutVars>
          <dgm:bulletEnabled val="1"/>
        </dgm:presLayoutVars>
      </dgm:prSet>
      <dgm:spPr/>
    </dgm:pt>
    <dgm:pt modelId="{5150A66F-056E-463E-B5E6-9C6AFFB7BBA4}" type="pres">
      <dgm:prSet presAssocID="{722902B7-6D05-4E44-A4DD-B184B88C5045}" presName="sibTrans" presStyleCnt="0"/>
      <dgm:spPr/>
    </dgm:pt>
    <dgm:pt modelId="{9F5F2AF0-FD15-46A2-A4C4-EED5C6D71009}" type="pres">
      <dgm:prSet presAssocID="{A0ABBDF1-29EC-4102-855E-D348FFC893F2}" presName="node" presStyleLbl="node1" presStyleIdx="1" presStyleCnt="5">
        <dgm:presLayoutVars>
          <dgm:bulletEnabled val="1"/>
        </dgm:presLayoutVars>
      </dgm:prSet>
      <dgm:spPr/>
    </dgm:pt>
    <dgm:pt modelId="{4CD2774C-8166-45F1-9B57-EFBA02C282E3}" type="pres">
      <dgm:prSet presAssocID="{52296650-D7D3-47AE-9E85-AB4F422F73C6}" presName="sibTrans" presStyleCnt="0"/>
      <dgm:spPr/>
    </dgm:pt>
    <dgm:pt modelId="{4C1980B4-068E-4B09-AE6B-3950D264733C}" type="pres">
      <dgm:prSet presAssocID="{0DD3489A-4A75-473C-BF73-BB6D71EA2911}" presName="node" presStyleLbl="node1" presStyleIdx="2" presStyleCnt="5">
        <dgm:presLayoutVars>
          <dgm:bulletEnabled val="1"/>
        </dgm:presLayoutVars>
      </dgm:prSet>
      <dgm:spPr/>
    </dgm:pt>
    <dgm:pt modelId="{D19F02FA-B10B-462B-9FC1-6EC95C9970F8}" type="pres">
      <dgm:prSet presAssocID="{1FDC706E-DADD-478C-8213-FC87DBD15D87}" presName="sibTrans" presStyleCnt="0"/>
      <dgm:spPr/>
    </dgm:pt>
    <dgm:pt modelId="{875E15EF-3FD9-419A-B78A-206140E78B98}" type="pres">
      <dgm:prSet presAssocID="{F23A064C-6017-4F7C-B310-2A7F89CB391D}" presName="node" presStyleLbl="node1" presStyleIdx="3" presStyleCnt="5">
        <dgm:presLayoutVars>
          <dgm:bulletEnabled val="1"/>
        </dgm:presLayoutVars>
      </dgm:prSet>
      <dgm:spPr/>
    </dgm:pt>
    <dgm:pt modelId="{C994AE73-D8C6-42B1-AEF2-0488AE58A843}" type="pres">
      <dgm:prSet presAssocID="{EC00B3EE-968B-4799-BF7B-85F1889AE652}" presName="sibTrans" presStyleCnt="0"/>
      <dgm:spPr/>
    </dgm:pt>
    <dgm:pt modelId="{850CC3F3-0858-41EF-AABC-A15D830074B9}" type="pres">
      <dgm:prSet presAssocID="{D72A00A8-92D8-4165-94B7-8F144786E299}" presName="node" presStyleLbl="node1" presStyleIdx="4" presStyleCnt="5">
        <dgm:presLayoutVars>
          <dgm:bulletEnabled val="1"/>
        </dgm:presLayoutVars>
      </dgm:prSet>
      <dgm:spPr/>
    </dgm:pt>
  </dgm:ptLst>
  <dgm:cxnLst>
    <dgm:cxn modelId="{87655726-7DD6-4F4F-9BBF-6759FB54E1B2}" type="presOf" srcId="{51E127B0-0E92-45B2-BFE9-C921380546A4}" destId="{49F24878-B361-4E07-83D8-E3CE3A081B48}" srcOrd="0" destOrd="0" presId="urn:microsoft.com/office/officeart/2005/8/layout/default"/>
    <dgm:cxn modelId="{DAA8C839-6578-4C97-A2E4-FB858920DA7A}" srcId="{E9D18005-4298-4C06-A90F-47C427A7A1F1}" destId="{D72A00A8-92D8-4165-94B7-8F144786E299}" srcOrd="4" destOrd="0" parTransId="{17C09F79-049E-4997-91CE-1D4EEC28B3FC}" sibTransId="{DEC28DD2-1474-44A4-8871-EC11C8A485BA}"/>
    <dgm:cxn modelId="{EC1EDD63-6468-4B93-951C-9AA8636281D0}" srcId="{E9D18005-4298-4C06-A90F-47C427A7A1F1}" destId="{A0ABBDF1-29EC-4102-855E-D348FFC893F2}" srcOrd="1" destOrd="0" parTransId="{B48EE4D9-4E74-467F-A415-C538AB6857EB}" sibTransId="{52296650-D7D3-47AE-9E85-AB4F422F73C6}"/>
    <dgm:cxn modelId="{1B38C76C-AB4E-405C-ACC9-90258623C188}" srcId="{E9D18005-4298-4C06-A90F-47C427A7A1F1}" destId="{F23A064C-6017-4F7C-B310-2A7F89CB391D}" srcOrd="3" destOrd="0" parTransId="{9FA09105-491C-42D7-97FC-0FA89BE23C38}" sibTransId="{EC00B3EE-968B-4799-BF7B-85F1889AE652}"/>
    <dgm:cxn modelId="{0FC3126D-29C3-439A-8A75-A6234D138D00}" type="presOf" srcId="{A0ABBDF1-29EC-4102-855E-D348FFC893F2}" destId="{9F5F2AF0-FD15-46A2-A4C4-EED5C6D71009}" srcOrd="0" destOrd="0" presId="urn:microsoft.com/office/officeart/2005/8/layout/default"/>
    <dgm:cxn modelId="{E4FC3372-F9FB-4295-835B-FE5F9FFDABC4}" type="presOf" srcId="{F23A064C-6017-4F7C-B310-2A7F89CB391D}" destId="{875E15EF-3FD9-419A-B78A-206140E78B98}" srcOrd="0" destOrd="0" presId="urn:microsoft.com/office/officeart/2005/8/layout/default"/>
    <dgm:cxn modelId="{4DE24A96-ED31-400F-81FF-E4E7CD6D451B}" srcId="{E9D18005-4298-4C06-A90F-47C427A7A1F1}" destId="{0DD3489A-4A75-473C-BF73-BB6D71EA2911}" srcOrd="2" destOrd="0" parTransId="{94F5EA8C-44B1-4471-84D8-D2FE7E3A9199}" sibTransId="{1FDC706E-DADD-478C-8213-FC87DBD15D87}"/>
    <dgm:cxn modelId="{03409D9A-63C2-410B-AFF0-B16A41650937}" type="presOf" srcId="{D72A00A8-92D8-4165-94B7-8F144786E299}" destId="{850CC3F3-0858-41EF-AABC-A15D830074B9}" srcOrd="0" destOrd="0" presId="urn:microsoft.com/office/officeart/2005/8/layout/default"/>
    <dgm:cxn modelId="{365F02B6-B4C5-4241-B3B4-EEEE7F3DDBB2}" type="presOf" srcId="{0DD3489A-4A75-473C-BF73-BB6D71EA2911}" destId="{4C1980B4-068E-4B09-AE6B-3950D264733C}" srcOrd="0" destOrd="0" presId="urn:microsoft.com/office/officeart/2005/8/layout/default"/>
    <dgm:cxn modelId="{CB5C66FD-FF17-4CA7-BDF2-1E66F4304077}" srcId="{E9D18005-4298-4C06-A90F-47C427A7A1F1}" destId="{51E127B0-0E92-45B2-BFE9-C921380546A4}" srcOrd="0" destOrd="0" parTransId="{54D8D059-9435-40DC-9C40-A60507D85787}" sibTransId="{722902B7-6D05-4E44-A4DD-B184B88C5045}"/>
    <dgm:cxn modelId="{337DDFFD-6D29-45F0-90FF-8538B4B14306}" type="presOf" srcId="{E9D18005-4298-4C06-A90F-47C427A7A1F1}" destId="{0426B123-3897-4904-8C97-7CC1F123CEAD}" srcOrd="0" destOrd="0" presId="urn:microsoft.com/office/officeart/2005/8/layout/default"/>
    <dgm:cxn modelId="{9F133649-17D6-492A-9327-BA345D081961}" type="presParOf" srcId="{0426B123-3897-4904-8C97-7CC1F123CEAD}" destId="{49F24878-B361-4E07-83D8-E3CE3A081B48}" srcOrd="0" destOrd="0" presId="urn:microsoft.com/office/officeart/2005/8/layout/default"/>
    <dgm:cxn modelId="{DE74ADA3-DE9B-4CA0-9FB9-BF073BA3AC3F}" type="presParOf" srcId="{0426B123-3897-4904-8C97-7CC1F123CEAD}" destId="{5150A66F-056E-463E-B5E6-9C6AFFB7BBA4}" srcOrd="1" destOrd="0" presId="urn:microsoft.com/office/officeart/2005/8/layout/default"/>
    <dgm:cxn modelId="{E828B1A8-0CE4-44C8-BC0F-7D81B9D9306C}" type="presParOf" srcId="{0426B123-3897-4904-8C97-7CC1F123CEAD}" destId="{9F5F2AF0-FD15-46A2-A4C4-EED5C6D71009}" srcOrd="2" destOrd="0" presId="urn:microsoft.com/office/officeart/2005/8/layout/default"/>
    <dgm:cxn modelId="{9E17F693-0AD2-4544-ABB5-500773258F22}" type="presParOf" srcId="{0426B123-3897-4904-8C97-7CC1F123CEAD}" destId="{4CD2774C-8166-45F1-9B57-EFBA02C282E3}" srcOrd="3" destOrd="0" presId="urn:microsoft.com/office/officeart/2005/8/layout/default"/>
    <dgm:cxn modelId="{C4DCC8F7-C0B5-4FEA-9742-4FD1B95E2BA7}" type="presParOf" srcId="{0426B123-3897-4904-8C97-7CC1F123CEAD}" destId="{4C1980B4-068E-4B09-AE6B-3950D264733C}" srcOrd="4" destOrd="0" presId="urn:microsoft.com/office/officeart/2005/8/layout/default"/>
    <dgm:cxn modelId="{E572930F-3183-45BE-8E5C-8AF7399FC608}" type="presParOf" srcId="{0426B123-3897-4904-8C97-7CC1F123CEAD}" destId="{D19F02FA-B10B-462B-9FC1-6EC95C9970F8}" srcOrd="5" destOrd="0" presId="urn:microsoft.com/office/officeart/2005/8/layout/default"/>
    <dgm:cxn modelId="{0E324C8A-915F-464D-94EE-941E4FB4B0AA}" type="presParOf" srcId="{0426B123-3897-4904-8C97-7CC1F123CEAD}" destId="{875E15EF-3FD9-419A-B78A-206140E78B98}" srcOrd="6" destOrd="0" presId="urn:microsoft.com/office/officeart/2005/8/layout/default"/>
    <dgm:cxn modelId="{B0B3A06F-5B56-4E6D-BB24-2C6E637CC002}" type="presParOf" srcId="{0426B123-3897-4904-8C97-7CC1F123CEAD}" destId="{C994AE73-D8C6-42B1-AEF2-0488AE58A843}" srcOrd="7" destOrd="0" presId="urn:microsoft.com/office/officeart/2005/8/layout/default"/>
    <dgm:cxn modelId="{1BF345F6-BB3C-4767-90E4-88241126E0B8}" type="presParOf" srcId="{0426B123-3897-4904-8C97-7CC1F123CEAD}" destId="{850CC3F3-0858-41EF-AABC-A15D830074B9}"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0F876-F20B-4534-A478-3C96E4AC8449}">
      <dsp:nvSpPr>
        <dsp:cNvPr id="0" name=""/>
        <dsp:cNvSpPr/>
      </dsp:nvSpPr>
      <dsp:spPr>
        <a:xfrm>
          <a:off x="0" y="0"/>
          <a:ext cx="3982791" cy="647230"/>
        </a:xfrm>
        <a:prstGeom prst="roundRect">
          <a:avLst>
            <a:gd name="adj" fmla="val 10000"/>
          </a:avLst>
        </a:prstGeom>
        <a:solidFill>
          <a:srgbClr val="00B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kern="1200" dirty="0">
              <a:solidFill>
                <a:schemeClr val="tx1"/>
              </a:solidFill>
            </a:rPr>
            <a:t>En Afrique de </a:t>
          </a:r>
          <a:r>
            <a:rPr lang="en-US" sz="1200" kern="1200" dirty="0" err="1">
              <a:solidFill>
                <a:schemeClr val="tx1"/>
              </a:solidFill>
            </a:rPr>
            <a:t>l’Ouest</a:t>
          </a:r>
          <a:r>
            <a:rPr lang="en-US" sz="1200" kern="1200" dirty="0">
              <a:solidFill>
                <a:schemeClr val="tx1"/>
              </a:solidFill>
            </a:rPr>
            <a:t>, les </a:t>
          </a:r>
          <a:r>
            <a:rPr lang="en-US" sz="1200" kern="1200" dirty="0" err="1">
              <a:solidFill>
                <a:schemeClr val="tx1"/>
              </a:solidFill>
            </a:rPr>
            <a:t>formes</a:t>
          </a:r>
          <a:r>
            <a:rPr lang="en-US" sz="1200" kern="1200" dirty="0">
              <a:solidFill>
                <a:schemeClr val="tx1"/>
              </a:solidFill>
            </a:rPr>
            <a:t> de </a:t>
          </a:r>
          <a:r>
            <a:rPr lang="en-US" sz="1200" kern="1200" dirty="0" err="1">
              <a:solidFill>
                <a:schemeClr val="tx1"/>
              </a:solidFill>
            </a:rPr>
            <a:t>marché</a:t>
          </a:r>
          <a:r>
            <a:rPr lang="en-US" sz="1200" kern="1200" dirty="0">
              <a:solidFill>
                <a:schemeClr val="tx1"/>
              </a:solidFill>
            </a:rPr>
            <a:t> coexistent à deux </a:t>
          </a:r>
          <a:r>
            <a:rPr lang="en-US" sz="1200" kern="1200" dirty="0" err="1">
              <a:solidFill>
                <a:schemeClr val="tx1"/>
              </a:solidFill>
            </a:rPr>
            <a:t>niveaux</a:t>
          </a:r>
          <a:r>
            <a:rPr lang="en-US" sz="1200" kern="1200" dirty="0">
              <a:solidFill>
                <a:schemeClr val="tx1"/>
              </a:solidFill>
            </a:rPr>
            <a:t> :</a:t>
          </a:r>
        </a:p>
      </dsp:txBody>
      <dsp:txXfrm>
        <a:off x="18957" y="18957"/>
        <a:ext cx="3208652" cy="609316"/>
      </dsp:txXfrm>
    </dsp:sp>
    <dsp:sp modelId="{F7E81802-0B7F-4DBF-982B-DB3094743CD7}">
      <dsp:nvSpPr>
        <dsp:cNvPr id="0" name=""/>
        <dsp:cNvSpPr/>
      </dsp:nvSpPr>
      <dsp:spPr>
        <a:xfrm>
          <a:off x="127052" y="737123"/>
          <a:ext cx="4323518" cy="647230"/>
        </a:xfrm>
        <a:prstGeom prst="roundRect">
          <a:avLst>
            <a:gd name="adj" fmla="val 10000"/>
          </a:avLst>
        </a:prstGeom>
        <a:solidFill>
          <a:srgbClr val="92D05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 </a:t>
          </a:r>
          <a:r>
            <a:rPr lang="en-US" sz="2400" b="1" kern="1200" dirty="0"/>
            <a:t>National </a:t>
          </a:r>
          <a:r>
            <a:rPr lang="en-US" sz="1400" kern="1200" dirty="0"/>
            <a:t>: </a:t>
          </a:r>
          <a:r>
            <a:rPr lang="en-US" sz="1400" kern="1200" dirty="0" err="1"/>
            <a:t>organisation</a:t>
          </a:r>
          <a:r>
            <a:rPr lang="en-US" sz="1400" kern="1200" dirty="0"/>
            <a:t> interne du </a:t>
          </a:r>
          <a:r>
            <a:rPr lang="en-US" sz="1400" kern="1200" dirty="0" err="1"/>
            <a:t>secteur</a:t>
          </a:r>
          <a:r>
            <a:rPr lang="en-US" sz="1400" kern="1200" dirty="0"/>
            <a:t> de </a:t>
          </a:r>
          <a:r>
            <a:rPr lang="en-US" sz="1400" kern="1200" dirty="0" err="1"/>
            <a:t>l’électricité</a:t>
          </a:r>
          <a:r>
            <a:rPr lang="en-US" sz="1400" kern="1200" dirty="0"/>
            <a:t> des États</a:t>
          </a:r>
        </a:p>
      </dsp:txBody>
      <dsp:txXfrm>
        <a:off x="146009" y="756080"/>
        <a:ext cx="3506054" cy="609316"/>
      </dsp:txXfrm>
    </dsp:sp>
    <dsp:sp modelId="{AB092305-AEC0-483A-8893-81414DCDE267}">
      <dsp:nvSpPr>
        <dsp:cNvPr id="0" name=""/>
        <dsp:cNvSpPr/>
      </dsp:nvSpPr>
      <dsp:spPr>
        <a:xfrm>
          <a:off x="390913" y="1474246"/>
          <a:ext cx="4390628" cy="647230"/>
        </a:xfrm>
        <a:prstGeom prst="roundRect">
          <a:avLst>
            <a:gd name="adj" fmla="val 10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 </a:t>
          </a:r>
          <a:r>
            <a:rPr lang="en-US" sz="2400" b="1" kern="1200" dirty="0" err="1"/>
            <a:t>Régional</a:t>
          </a:r>
          <a:r>
            <a:rPr lang="en-US" sz="2400" b="1" kern="1200" dirty="0"/>
            <a:t> </a:t>
          </a:r>
          <a:r>
            <a:rPr lang="en-US" sz="1400" kern="1200" dirty="0"/>
            <a:t>: </a:t>
          </a:r>
          <a:r>
            <a:rPr lang="en-US" sz="1400" kern="1200" dirty="0" err="1"/>
            <a:t>échanges</a:t>
          </a:r>
          <a:r>
            <a:rPr lang="en-US" sz="1400" kern="1200" dirty="0"/>
            <a:t> </a:t>
          </a:r>
          <a:r>
            <a:rPr lang="en-US" sz="1400" kern="1200" dirty="0" err="1"/>
            <a:t>transfrontaliers</a:t>
          </a:r>
          <a:r>
            <a:rPr lang="en-US" sz="1400" kern="1200" dirty="0"/>
            <a:t> dans le cadre du Marché </a:t>
          </a:r>
          <a:r>
            <a:rPr lang="en-US" sz="1400" kern="1200" dirty="0" err="1"/>
            <a:t>Régional</a:t>
          </a:r>
          <a:r>
            <a:rPr lang="en-US" sz="1400" kern="1200" dirty="0"/>
            <a:t> de </a:t>
          </a:r>
          <a:r>
            <a:rPr lang="en-US" sz="1400" kern="1200" dirty="0" err="1"/>
            <a:t>l’Électricité</a:t>
          </a:r>
          <a:r>
            <a:rPr lang="en-US" sz="1400" kern="1200" dirty="0"/>
            <a:t> (MRE)</a:t>
          </a:r>
        </a:p>
      </dsp:txBody>
      <dsp:txXfrm>
        <a:off x="409870" y="1493203"/>
        <a:ext cx="3561063" cy="609316"/>
      </dsp:txXfrm>
    </dsp:sp>
    <dsp:sp modelId="{677EE4BA-56C7-4377-87D9-24774083C4F6}">
      <dsp:nvSpPr>
        <dsp:cNvPr id="0" name=""/>
        <dsp:cNvSpPr/>
      </dsp:nvSpPr>
      <dsp:spPr>
        <a:xfrm>
          <a:off x="765735" y="2211370"/>
          <a:ext cx="4235817" cy="647230"/>
        </a:xfrm>
        <a:prstGeom prst="roundRect">
          <a:avLst>
            <a:gd name="adj" fmla="val 10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fr-FR" sz="1200" kern="1200" noProof="1"/>
            <a:t>Le MRE reste dominé pour le moment par des contrats bilatéraux (PPA),</a:t>
          </a:r>
        </a:p>
      </dsp:txBody>
      <dsp:txXfrm>
        <a:off x="784692" y="2230327"/>
        <a:ext cx="3434166" cy="609316"/>
      </dsp:txXfrm>
    </dsp:sp>
    <dsp:sp modelId="{294F531E-69BA-43E0-9E11-DF0A23130B64}">
      <dsp:nvSpPr>
        <dsp:cNvPr id="0" name=""/>
        <dsp:cNvSpPr/>
      </dsp:nvSpPr>
      <dsp:spPr>
        <a:xfrm>
          <a:off x="1189664" y="2948493"/>
          <a:ext cx="3982791" cy="647230"/>
        </a:xfrm>
        <a:prstGeom prst="roundRect">
          <a:avLst>
            <a:gd name="adj" fmla="val 10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kern="1200" dirty="0"/>
            <a:t>avec </a:t>
          </a:r>
          <a:r>
            <a:rPr lang="en-US" sz="1200" kern="1200" dirty="0" err="1"/>
            <a:t>une</a:t>
          </a:r>
          <a:r>
            <a:rPr lang="en-US" sz="1200" kern="1200" dirty="0"/>
            <a:t> </a:t>
          </a:r>
          <a:r>
            <a:rPr lang="en-US" sz="1200" kern="1200" dirty="0" err="1"/>
            <a:t>évolution</a:t>
          </a:r>
          <a:r>
            <a:rPr lang="en-US" sz="1200" kern="1200" dirty="0"/>
            <a:t> progressive </a:t>
          </a:r>
          <a:r>
            <a:rPr lang="en-US" sz="1200" kern="1200" dirty="0" err="1"/>
            <a:t>vers</a:t>
          </a:r>
          <a:r>
            <a:rPr lang="en-US" sz="1200" kern="1200" dirty="0"/>
            <a:t> des </a:t>
          </a:r>
          <a:r>
            <a:rPr lang="en-US" sz="1200" kern="1200" dirty="0" err="1"/>
            <a:t>mécanismes</a:t>
          </a:r>
          <a:r>
            <a:rPr lang="en-US" sz="1200" kern="1200" dirty="0"/>
            <a:t> de </a:t>
          </a:r>
          <a:r>
            <a:rPr lang="en-US" sz="1200" kern="1200" dirty="0" err="1"/>
            <a:t>marché</a:t>
          </a:r>
          <a:r>
            <a:rPr lang="en-US" sz="1200" kern="1200" dirty="0"/>
            <a:t> spot (Day-Ahead Market).</a:t>
          </a:r>
        </a:p>
      </dsp:txBody>
      <dsp:txXfrm>
        <a:off x="1208621" y="2967450"/>
        <a:ext cx="3226761" cy="609316"/>
      </dsp:txXfrm>
    </dsp:sp>
    <dsp:sp modelId="{D32494B2-7401-4C0E-A2FC-4909784DA715}">
      <dsp:nvSpPr>
        <dsp:cNvPr id="0" name=""/>
        <dsp:cNvSpPr/>
      </dsp:nvSpPr>
      <dsp:spPr>
        <a:xfrm>
          <a:off x="3562091" y="472837"/>
          <a:ext cx="420699" cy="420699"/>
        </a:xfrm>
        <a:prstGeom prst="downArrow">
          <a:avLst>
            <a:gd name="adj1" fmla="val 55000"/>
            <a:gd name="adj2" fmla="val 45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3656748" y="472837"/>
        <a:ext cx="231385" cy="316576"/>
      </dsp:txXfrm>
    </dsp:sp>
    <dsp:sp modelId="{FA4F5B26-7CA9-4355-BEAD-F1C9D5FB74E8}">
      <dsp:nvSpPr>
        <dsp:cNvPr id="0" name=""/>
        <dsp:cNvSpPr/>
      </dsp:nvSpPr>
      <dsp:spPr>
        <a:xfrm>
          <a:off x="3859507" y="1209961"/>
          <a:ext cx="420699" cy="420699"/>
        </a:xfrm>
        <a:prstGeom prst="downArrow">
          <a:avLst>
            <a:gd name="adj1" fmla="val 55000"/>
            <a:gd name="adj2" fmla="val 45000"/>
          </a:avLst>
        </a:prstGeom>
        <a:solidFill>
          <a:schemeClr val="accent5">
            <a:tint val="40000"/>
            <a:alpha val="90000"/>
            <a:hueOff val="-2246587"/>
            <a:satOff val="-7611"/>
            <a:lumOff val="-976"/>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3954164" y="1209961"/>
        <a:ext cx="231385" cy="316576"/>
      </dsp:txXfrm>
    </dsp:sp>
    <dsp:sp modelId="{045D90B8-08FD-4DC0-B7DA-01DF63373601}">
      <dsp:nvSpPr>
        <dsp:cNvPr id="0" name=""/>
        <dsp:cNvSpPr/>
      </dsp:nvSpPr>
      <dsp:spPr>
        <a:xfrm>
          <a:off x="4156923" y="1936297"/>
          <a:ext cx="420699" cy="420699"/>
        </a:xfrm>
        <a:prstGeom prst="downArrow">
          <a:avLst>
            <a:gd name="adj1" fmla="val 55000"/>
            <a:gd name="adj2" fmla="val 45000"/>
          </a:avLst>
        </a:prstGeom>
        <a:solidFill>
          <a:schemeClr val="accent5">
            <a:tint val="40000"/>
            <a:alpha val="90000"/>
            <a:hueOff val="-4493175"/>
            <a:satOff val="-15221"/>
            <a:lumOff val="-1952"/>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251580" y="1936297"/>
        <a:ext cx="231385" cy="316576"/>
      </dsp:txXfrm>
    </dsp:sp>
    <dsp:sp modelId="{C411E408-6B9F-4C34-AA30-4C69882C1589}">
      <dsp:nvSpPr>
        <dsp:cNvPr id="0" name=""/>
        <dsp:cNvSpPr/>
      </dsp:nvSpPr>
      <dsp:spPr>
        <a:xfrm>
          <a:off x="4454340" y="2680612"/>
          <a:ext cx="420699" cy="420699"/>
        </a:xfrm>
        <a:prstGeom prst="downArrow">
          <a:avLst>
            <a:gd name="adj1" fmla="val 55000"/>
            <a:gd name="adj2" fmla="val 45000"/>
          </a:avLst>
        </a:prstGeom>
        <a:solidFill>
          <a:schemeClr val="accent5">
            <a:tint val="40000"/>
            <a:alpha val="90000"/>
            <a:hueOff val="-6739762"/>
            <a:satOff val="-22832"/>
            <a:lumOff val="-2928"/>
            <a:alphaOff val="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548997" y="2680612"/>
        <a:ext cx="231385" cy="3165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8DEED-3B70-41C9-9C27-6443F1A67197}">
      <dsp:nvSpPr>
        <dsp:cNvPr id="0" name=""/>
        <dsp:cNvSpPr/>
      </dsp:nvSpPr>
      <dsp:spPr>
        <a:xfrm>
          <a:off x="0" y="1656"/>
          <a:ext cx="471878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177600-4160-450A-9DB8-F839D5DC8311}">
      <dsp:nvSpPr>
        <dsp:cNvPr id="0" name=""/>
        <dsp:cNvSpPr/>
      </dsp:nvSpPr>
      <dsp:spPr>
        <a:xfrm>
          <a:off x="0" y="1656"/>
          <a:ext cx="4718785" cy="1129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Entité</a:t>
          </a: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publique</a:t>
          </a: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intégrée</a:t>
          </a: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achète</a:t>
          </a:r>
          <a:r>
            <a:rPr lang="en-US" sz="1800" kern="1200" dirty="0">
              <a:latin typeface="Source Sans Pro" panose="020B0503030403020204" pitchFamily="34" charset="0"/>
              <a:ea typeface="Source Sans Pro" panose="020B0503030403020204" pitchFamily="34" charset="0"/>
            </a:rPr>
            <a:t> via PPA et </a:t>
          </a:r>
          <a:r>
            <a:rPr lang="en-US" sz="1800" kern="1200" dirty="0" err="1">
              <a:latin typeface="Source Sans Pro" panose="020B0503030403020204" pitchFamily="34" charset="0"/>
              <a:ea typeface="Source Sans Pro" panose="020B0503030403020204" pitchFamily="34" charset="0"/>
            </a:rPr>
            <a:t>revend</a:t>
          </a:r>
          <a:r>
            <a:rPr lang="en-US" sz="1800" kern="1200" dirty="0">
              <a:latin typeface="Source Sans Pro" panose="020B0503030403020204" pitchFamily="34" charset="0"/>
              <a:ea typeface="Source Sans Pro" panose="020B0503030403020204" pitchFamily="34" charset="0"/>
            </a:rPr>
            <a:t> aux </a:t>
          </a:r>
          <a:r>
            <a:rPr lang="en-US" sz="1800" kern="1200" dirty="0" err="1">
              <a:latin typeface="Source Sans Pro" panose="020B0503030403020204" pitchFamily="34" charset="0"/>
              <a:ea typeface="Source Sans Pro" panose="020B0503030403020204" pitchFamily="34" charset="0"/>
            </a:rPr>
            <a:t>distributeurs</a:t>
          </a:r>
          <a:r>
            <a:rPr lang="en-US" sz="1800" kern="1200" dirty="0">
              <a:latin typeface="Source Sans Pro" panose="020B0503030403020204" pitchFamily="34" charset="0"/>
              <a:ea typeface="Source Sans Pro" panose="020B0503030403020204" pitchFamily="34" charset="0"/>
            </a:rPr>
            <a:t>/clients</a:t>
          </a:r>
        </a:p>
      </dsp:txBody>
      <dsp:txXfrm>
        <a:off x="0" y="1656"/>
        <a:ext cx="4718785" cy="1129934"/>
      </dsp:txXfrm>
    </dsp:sp>
    <dsp:sp modelId="{EDEF90E5-39F3-434B-9E15-5BE035C7F62D}">
      <dsp:nvSpPr>
        <dsp:cNvPr id="0" name=""/>
        <dsp:cNvSpPr/>
      </dsp:nvSpPr>
      <dsp:spPr>
        <a:xfrm>
          <a:off x="0" y="1131590"/>
          <a:ext cx="471878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501C1A-5A0F-42B5-B16E-B242A86BD001}">
      <dsp:nvSpPr>
        <dsp:cNvPr id="0" name=""/>
        <dsp:cNvSpPr/>
      </dsp:nvSpPr>
      <dsp:spPr>
        <a:xfrm>
          <a:off x="0" y="1131590"/>
          <a:ext cx="4718785" cy="1129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Source Sans Pro" panose="020B0503030403020204" pitchFamily="34" charset="0"/>
              <a:ea typeface="Source Sans Pro" panose="020B0503030403020204" pitchFamily="34" charset="0"/>
            </a:rPr>
            <a:t>• Concurrence pour le </a:t>
          </a:r>
          <a:r>
            <a:rPr lang="en-US" sz="1800" kern="1200" dirty="0" err="1">
              <a:latin typeface="Source Sans Pro" panose="020B0503030403020204" pitchFamily="34" charset="0"/>
              <a:ea typeface="Source Sans Pro" panose="020B0503030403020204" pitchFamily="34" charset="0"/>
            </a:rPr>
            <a:t>marché</a:t>
          </a: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appels</a:t>
          </a: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d’offres</a:t>
          </a:r>
          <a:r>
            <a:rPr lang="en-US" sz="1800" kern="1200" dirty="0">
              <a:latin typeface="Source Sans Pro" panose="020B0503030403020204" pitchFamily="34" charset="0"/>
              <a:ea typeface="Source Sans Pro" panose="020B0503030403020204" pitchFamily="34" charset="0"/>
            </a:rPr>
            <a:t> pour </a:t>
          </a:r>
          <a:r>
            <a:rPr lang="en-US" sz="1800" kern="1200" dirty="0" err="1">
              <a:latin typeface="Source Sans Pro" panose="020B0503030403020204" pitchFamily="34" charset="0"/>
              <a:ea typeface="Source Sans Pro" panose="020B0503030403020204" pitchFamily="34" charset="0"/>
            </a:rPr>
            <a:t>établir</a:t>
          </a:r>
          <a:r>
            <a:rPr lang="en-US" sz="1800" kern="1200" dirty="0">
              <a:latin typeface="Source Sans Pro" panose="020B0503030403020204" pitchFamily="34" charset="0"/>
              <a:ea typeface="Source Sans Pro" panose="020B0503030403020204" pitchFamily="34" charset="0"/>
            </a:rPr>
            <a:t> des IPPs)</a:t>
          </a:r>
        </a:p>
      </dsp:txBody>
      <dsp:txXfrm>
        <a:off x="0" y="1131590"/>
        <a:ext cx="4718785" cy="1129934"/>
      </dsp:txXfrm>
    </dsp:sp>
    <dsp:sp modelId="{FA0DA719-C8B8-47D2-BD9D-C24DC801CE41}">
      <dsp:nvSpPr>
        <dsp:cNvPr id="0" name=""/>
        <dsp:cNvSpPr/>
      </dsp:nvSpPr>
      <dsp:spPr>
        <a:xfrm>
          <a:off x="0" y="2261525"/>
          <a:ext cx="4718785"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283085-35AC-4F91-AA4E-0793E2787822}">
      <dsp:nvSpPr>
        <dsp:cNvPr id="0" name=""/>
        <dsp:cNvSpPr/>
      </dsp:nvSpPr>
      <dsp:spPr>
        <a:xfrm>
          <a:off x="0" y="2261525"/>
          <a:ext cx="4718785" cy="1129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Source Sans Pro" panose="020B0503030403020204" pitchFamily="34" charset="0"/>
              <a:ea typeface="Source Sans Pro" panose="020B0503030403020204" pitchFamily="34" charset="0"/>
            </a:rPr>
            <a:t>• </a:t>
          </a:r>
          <a:r>
            <a:rPr lang="en-US" sz="1800" kern="1200" dirty="0" err="1">
              <a:latin typeface="Source Sans Pro" panose="020B0503030403020204" pitchFamily="34" charset="0"/>
              <a:ea typeface="Source Sans Pro" panose="020B0503030403020204" pitchFamily="34" charset="0"/>
            </a:rPr>
            <a:t>C’est</a:t>
          </a:r>
          <a:r>
            <a:rPr lang="en-US" sz="1800" kern="1200" dirty="0">
              <a:latin typeface="Source Sans Pro" panose="020B0503030403020204" pitchFamily="34" charset="0"/>
              <a:ea typeface="Source Sans Pro" panose="020B0503030403020204" pitchFamily="34" charset="0"/>
            </a:rPr>
            <a:t> le </a:t>
          </a:r>
          <a:r>
            <a:rPr lang="en-US" sz="1800" kern="1200" dirty="0" err="1">
              <a:latin typeface="Source Sans Pro" panose="020B0503030403020204" pitchFamily="34" charset="0"/>
              <a:ea typeface="Source Sans Pro" panose="020B0503030403020204" pitchFamily="34" charset="0"/>
            </a:rPr>
            <a:t>Modèle</a:t>
          </a:r>
          <a:r>
            <a:rPr lang="en-US" sz="1800" kern="1200" dirty="0">
              <a:latin typeface="Source Sans Pro" panose="020B0503030403020204" pitchFamily="34" charset="0"/>
              <a:ea typeface="Source Sans Pro" panose="020B0503030403020204" pitchFamily="34" charset="0"/>
            </a:rPr>
            <a:t> dominant dans </a:t>
          </a:r>
          <a:r>
            <a:rPr lang="en-US" sz="1800" kern="1200" dirty="0" err="1">
              <a:latin typeface="Source Sans Pro" panose="020B0503030403020204" pitchFamily="34" charset="0"/>
              <a:ea typeface="Source Sans Pro" panose="020B0503030403020204" pitchFamily="34" charset="0"/>
            </a:rPr>
            <a:t>plusieurs</a:t>
          </a:r>
          <a:r>
            <a:rPr lang="en-US" sz="1800" kern="1200" dirty="0">
              <a:latin typeface="Source Sans Pro" panose="020B0503030403020204" pitchFamily="34" charset="0"/>
              <a:ea typeface="Source Sans Pro" panose="020B0503030403020204" pitchFamily="34" charset="0"/>
            </a:rPr>
            <a:t> pays </a:t>
          </a:r>
          <a:r>
            <a:rPr lang="en-US" sz="1800" kern="1200" dirty="0" err="1">
              <a:latin typeface="Source Sans Pro" panose="020B0503030403020204" pitchFamily="34" charset="0"/>
              <a:ea typeface="Source Sans Pro" panose="020B0503030403020204" pitchFamily="34" charset="0"/>
            </a:rPr>
            <a:t>d’Afrique</a:t>
          </a:r>
          <a:r>
            <a:rPr lang="en-US" sz="1800" kern="1200" dirty="0">
              <a:latin typeface="Source Sans Pro" panose="020B0503030403020204" pitchFamily="34" charset="0"/>
              <a:ea typeface="Source Sans Pro" panose="020B0503030403020204" pitchFamily="34" charset="0"/>
            </a:rPr>
            <a:t> de </a:t>
          </a:r>
          <a:r>
            <a:rPr lang="en-US" sz="1800" kern="1200" dirty="0" err="1">
              <a:latin typeface="Source Sans Pro" panose="020B0503030403020204" pitchFamily="34" charset="0"/>
              <a:ea typeface="Source Sans Pro" panose="020B0503030403020204" pitchFamily="34" charset="0"/>
            </a:rPr>
            <a:t>l’Ouest</a:t>
          </a:r>
          <a:endParaRPr lang="en-US" sz="1800" kern="1200" dirty="0">
            <a:latin typeface="Source Sans Pro" panose="020B0503030403020204" pitchFamily="34" charset="0"/>
            <a:ea typeface="Source Sans Pro" panose="020B0503030403020204" pitchFamily="34" charset="0"/>
          </a:endParaRPr>
        </a:p>
      </dsp:txBody>
      <dsp:txXfrm>
        <a:off x="0" y="2261525"/>
        <a:ext cx="4718785" cy="11299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24878-B361-4E07-83D8-E3CE3A081B48}">
      <dsp:nvSpPr>
        <dsp:cNvPr id="0" name=""/>
        <dsp:cNvSpPr/>
      </dsp:nvSpPr>
      <dsp:spPr>
        <a:xfrm>
          <a:off x="409819" y="1011"/>
          <a:ext cx="1845621" cy="110737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 </a:t>
          </a:r>
          <a:r>
            <a:rPr lang="en-US" sz="1200" kern="1200" dirty="0" err="1"/>
            <a:t>Séparation</a:t>
          </a:r>
          <a:r>
            <a:rPr lang="en-US" sz="1200" kern="1200" dirty="0"/>
            <a:t> des </a:t>
          </a:r>
          <a:r>
            <a:rPr lang="en-US" sz="1200" kern="1200" dirty="0" err="1"/>
            <a:t>fonctions</a:t>
          </a:r>
          <a:r>
            <a:rPr lang="en-US" sz="1200" kern="1200" dirty="0"/>
            <a:t> : production, transport, distribution</a:t>
          </a:r>
        </a:p>
      </dsp:txBody>
      <dsp:txXfrm>
        <a:off x="409819" y="1011"/>
        <a:ext cx="1845621" cy="1107372"/>
      </dsp:txXfrm>
    </dsp:sp>
    <dsp:sp modelId="{9F5F2AF0-FD15-46A2-A4C4-EED5C6D71009}">
      <dsp:nvSpPr>
        <dsp:cNvPr id="0" name=""/>
        <dsp:cNvSpPr/>
      </dsp:nvSpPr>
      <dsp:spPr>
        <a:xfrm>
          <a:off x="2440003" y="1011"/>
          <a:ext cx="1845621" cy="1107372"/>
        </a:xfrm>
        <a:prstGeom prst="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 </a:t>
          </a:r>
          <a:r>
            <a:rPr lang="en-US" sz="1200" kern="1200" dirty="0" err="1"/>
            <a:t>Régulation</a:t>
          </a:r>
          <a:r>
            <a:rPr lang="en-US" sz="1200" kern="1200" dirty="0"/>
            <a:t> plus structure et </a:t>
          </a:r>
          <a:r>
            <a:rPr lang="en-US" sz="1200" kern="1200" dirty="0" err="1"/>
            <a:t>indépendante</a:t>
          </a:r>
          <a:endParaRPr lang="en-US" sz="1200" kern="1200" dirty="0"/>
        </a:p>
      </dsp:txBody>
      <dsp:txXfrm>
        <a:off x="2440003" y="1011"/>
        <a:ext cx="1845621" cy="1107372"/>
      </dsp:txXfrm>
    </dsp:sp>
    <dsp:sp modelId="{4C1980B4-068E-4B09-AE6B-3950D264733C}">
      <dsp:nvSpPr>
        <dsp:cNvPr id="0" name=""/>
        <dsp:cNvSpPr/>
      </dsp:nvSpPr>
      <dsp:spPr>
        <a:xfrm>
          <a:off x="409819" y="1292946"/>
          <a:ext cx="1845621" cy="1107372"/>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 </a:t>
          </a:r>
          <a:r>
            <a:rPr lang="en-US" sz="1200" kern="1200" dirty="0" err="1"/>
            <a:t>Exemple</a:t>
          </a:r>
          <a:r>
            <a:rPr lang="en-US" sz="1200" kern="1200" dirty="0"/>
            <a:t> Ghana : </a:t>
          </a:r>
          <a:r>
            <a:rPr lang="en-US" sz="1200" kern="1200" dirty="0" err="1"/>
            <a:t>plusieurs</a:t>
          </a:r>
          <a:r>
            <a:rPr lang="en-US" sz="1200" kern="1200" dirty="0"/>
            <a:t> </a:t>
          </a:r>
          <a:r>
            <a:rPr lang="en-US" sz="1200" kern="1200"/>
            <a:t>producteurs</a:t>
          </a:r>
          <a:r>
            <a:rPr lang="en-US" sz="1200" kern="1200" dirty="0"/>
            <a:t>, </a:t>
          </a:r>
          <a:r>
            <a:rPr lang="en-US" sz="1200" kern="1200" dirty="0" err="1"/>
            <a:t>GRIDCo</a:t>
          </a:r>
          <a:r>
            <a:rPr lang="en-US" sz="1200" kern="1200" dirty="0"/>
            <a:t> (transport), ECG/NEDCo (distribution), clients </a:t>
          </a:r>
          <a:r>
            <a:rPr lang="en-US" sz="1200" kern="1200" dirty="0" err="1"/>
            <a:t>éligibles</a:t>
          </a:r>
          <a:endParaRPr lang="en-US" sz="1200" kern="1200" dirty="0"/>
        </a:p>
      </dsp:txBody>
      <dsp:txXfrm>
        <a:off x="409819" y="1292946"/>
        <a:ext cx="1845621" cy="1107372"/>
      </dsp:txXfrm>
    </dsp:sp>
    <dsp:sp modelId="{875E15EF-3FD9-419A-B78A-206140E78B98}">
      <dsp:nvSpPr>
        <dsp:cNvPr id="0" name=""/>
        <dsp:cNvSpPr/>
      </dsp:nvSpPr>
      <dsp:spPr>
        <a:xfrm>
          <a:off x="2440003" y="1292946"/>
          <a:ext cx="1845621" cy="1107372"/>
        </a:xfrm>
        <a:prstGeom prst="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 </a:t>
          </a:r>
          <a:r>
            <a:rPr lang="en-US" sz="1200" kern="1200" dirty="0" err="1"/>
            <a:t>Exemple</a:t>
          </a:r>
          <a:r>
            <a:rPr lang="en-US" sz="1200" kern="1200" dirty="0"/>
            <a:t> Nigeria : </a:t>
          </a:r>
          <a:r>
            <a:rPr lang="en-US" sz="1200" kern="1200" dirty="0" err="1"/>
            <a:t>GenCos</a:t>
          </a:r>
          <a:r>
            <a:rPr lang="en-US" sz="1200" kern="1200" dirty="0"/>
            <a:t>, TCN, </a:t>
          </a:r>
          <a:r>
            <a:rPr lang="en-US" sz="1200" kern="1200" dirty="0" err="1"/>
            <a:t>DisCos</a:t>
          </a:r>
          <a:r>
            <a:rPr lang="en-US" sz="1200" kern="1200" dirty="0"/>
            <a:t>, ISO (</a:t>
          </a:r>
          <a:r>
            <a:rPr lang="en-US" sz="1200" kern="1200" dirty="0" err="1"/>
            <a:t>opérateur</a:t>
          </a:r>
          <a:r>
            <a:rPr lang="en-US" sz="1200" kern="1200" dirty="0"/>
            <a:t> independent du </a:t>
          </a:r>
          <a:r>
            <a:rPr lang="en-US" sz="1200" kern="1200" dirty="0" err="1"/>
            <a:t>système</a:t>
          </a:r>
          <a:r>
            <a:rPr lang="en-US" sz="1200" kern="1200" dirty="0"/>
            <a:t> et </a:t>
          </a:r>
          <a:r>
            <a:rPr lang="en-US" sz="1200" kern="1200" dirty="0" err="1"/>
            <a:t>marché</a:t>
          </a:r>
          <a:r>
            <a:rPr lang="en-US" sz="1200" kern="1200" dirty="0"/>
            <a:t>)</a:t>
          </a:r>
        </a:p>
      </dsp:txBody>
      <dsp:txXfrm>
        <a:off x="2440003" y="1292946"/>
        <a:ext cx="1845621" cy="1107372"/>
      </dsp:txXfrm>
    </dsp:sp>
    <dsp:sp modelId="{850CC3F3-0858-41EF-AABC-A15D830074B9}">
      <dsp:nvSpPr>
        <dsp:cNvPr id="0" name=""/>
        <dsp:cNvSpPr/>
      </dsp:nvSpPr>
      <dsp:spPr>
        <a:xfrm>
          <a:off x="1424911" y="2584881"/>
          <a:ext cx="1845621" cy="1107372"/>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 Au Nigeria, transition </a:t>
          </a:r>
          <a:r>
            <a:rPr lang="en-US" sz="1200" kern="1200" dirty="0" err="1"/>
            <a:t>vers</a:t>
          </a:r>
          <a:r>
            <a:rPr lang="en-US" sz="1200" kern="1200" dirty="0"/>
            <a:t> un </a:t>
          </a:r>
          <a:r>
            <a:rPr lang="en-US" sz="1200" kern="1200" dirty="0" err="1"/>
            <a:t>marché</a:t>
          </a:r>
          <a:r>
            <a:rPr lang="en-US" sz="1200" kern="1200" dirty="0"/>
            <a:t> </a:t>
          </a:r>
          <a:r>
            <a:rPr lang="en-US" sz="1200" kern="1200" dirty="0" err="1"/>
            <a:t>bilatéral</a:t>
          </a:r>
          <a:r>
            <a:rPr lang="en-US" sz="1200" kern="1200" dirty="0"/>
            <a:t> avec </a:t>
          </a:r>
          <a:r>
            <a:rPr lang="en-US" sz="1200" kern="1200" dirty="0" err="1"/>
            <a:t>rôle</a:t>
          </a:r>
          <a:r>
            <a:rPr lang="en-US" sz="1200" kern="1200" dirty="0"/>
            <a:t> </a:t>
          </a:r>
          <a:r>
            <a:rPr lang="en-US" sz="1200" kern="1200" dirty="0" err="1"/>
            <a:t>résiduel</a:t>
          </a:r>
          <a:r>
            <a:rPr lang="en-US" sz="1200" kern="1200" dirty="0"/>
            <a:t> de NBET</a:t>
          </a:r>
        </a:p>
      </dsp:txBody>
      <dsp:txXfrm>
        <a:off x="1424911" y="2584881"/>
        <a:ext cx="1845621" cy="110737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194E75-431A-44FD-AA0E-6BA69F282DF9}" type="datetimeFigureOut">
              <a:rPr lang="fr-FR" smtClean="0"/>
              <a:t>27/01/2026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69FFF1-1CBB-4AAA-80E0-681FFB8725B8}" type="slidenum">
              <a:rPr lang="fr-FR" smtClean="0"/>
              <a:t>‹N°›</a:t>
            </a:fld>
            <a:endParaRPr lang="fr-FR"/>
          </a:p>
        </p:txBody>
      </p:sp>
    </p:spTree>
    <p:extLst>
      <p:ext uri="{BB962C8B-B14F-4D97-AF65-F5344CB8AC3E}">
        <p14:creationId xmlns:p14="http://schemas.microsoft.com/office/powerpoint/2010/main" val="2357383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2</a:t>
            </a:fld>
            <a:endParaRPr lang="fr-FR">
              <a:latin typeface="Arial" pitchFamily="34" charset="0"/>
            </a:endParaRPr>
          </a:p>
        </p:txBody>
      </p:sp>
      <p:sp>
        <p:nvSpPr>
          <p:cNvPr id="45059" name="Rectangle 2"/>
          <p:cNvSpPr>
            <a:spLocks noGrp="1" noRot="1" noChangeAspect="1" noChangeArrowheads="1" noTextEdit="1"/>
          </p:cNvSpPr>
          <p:nvPr>
            <p:ph type="sldImg"/>
          </p:nvPr>
        </p:nvSpPr>
        <p:spPr>
          <a:xfrm>
            <a:off x="393700" y="692150"/>
            <a:ext cx="6072188" cy="3416300"/>
          </a:xfrm>
          <a:ln/>
        </p:spPr>
      </p:sp>
      <p:sp>
        <p:nvSpPr>
          <p:cNvPr id="45060" name="Rectangle 3"/>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2297171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19</a:t>
            </a:fld>
            <a:endParaRPr lang="fr-FR">
              <a:latin typeface="Arial" pitchFamily="34" charset="0"/>
            </a:endParaRPr>
          </a:p>
        </p:txBody>
      </p:sp>
      <p:sp>
        <p:nvSpPr>
          <p:cNvPr id="45059" name="Rectangle 2"/>
          <p:cNvSpPr>
            <a:spLocks noGrp="1" noRot="1" noChangeAspect="1" noChangeArrowheads="1" noTextEdit="1"/>
          </p:cNvSpPr>
          <p:nvPr>
            <p:ph type="sldImg"/>
          </p:nvPr>
        </p:nvSpPr>
        <p:spPr>
          <a:xfrm>
            <a:off x="393700" y="692150"/>
            <a:ext cx="6072188" cy="3416300"/>
          </a:xfrm>
          <a:ln/>
        </p:spPr>
      </p:sp>
      <p:sp>
        <p:nvSpPr>
          <p:cNvPr id="45060" name="Rectangle 3"/>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2297171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03792A9-9E1B-42C8-A95B-14FF096C454F}"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4719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23</a:t>
            </a:fld>
            <a:endParaRPr lang="fr-FR">
              <a:latin typeface="Arial" pitchFamily="34" charset="0"/>
            </a:endParaRPr>
          </a:p>
        </p:txBody>
      </p:sp>
      <p:sp>
        <p:nvSpPr>
          <p:cNvPr id="45059" name="Rectangle 2"/>
          <p:cNvSpPr>
            <a:spLocks noGrp="1" noRot="1" noChangeAspect="1" noChangeArrowheads="1" noTextEdit="1"/>
          </p:cNvSpPr>
          <p:nvPr>
            <p:ph type="sldImg"/>
          </p:nvPr>
        </p:nvSpPr>
        <p:spPr>
          <a:xfrm>
            <a:off x="393700" y="692150"/>
            <a:ext cx="6072188" cy="3416300"/>
          </a:xfrm>
          <a:ln/>
        </p:spPr>
      </p:sp>
      <p:sp>
        <p:nvSpPr>
          <p:cNvPr id="45060" name="Rectangle 3"/>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3549123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03792A9-9E1B-42C8-A95B-14FF096C454F}" type="slidenum">
              <a:rPr lang="fr-FR" smtClean="0"/>
              <a:t>25</a:t>
            </a:fld>
            <a:endParaRPr lang="fr-FR"/>
          </a:p>
        </p:txBody>
      </p:sp>
    </p:spTree>
    <p:extLst>
      <p:ext uri="{BB962C8B-B14F-4D97-AF65-F5344CB8AC3E}">
        <p14:creationId xmlns:p14="http://schemas.microsoft.com/office/powerpoint/2010/main" val="442829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1D9DD-B18D-E754-7981-C8A749E40D1D}"/>
            </a:ext>
          </a:extLst>
        </p:cNvPr>
        <p:cNvGrpSpPr/>
        <p:nvPr/>
      </p:nvGrpSpPr>
      <p:grpSpPr>
        <a:xfrm>
          <a:off x="0" y="0"/>
          <a:ext cx="0" cy="0"/>
          <a:chOff x="0" y="0"/>
          <a:chExt cx="0" cy="0"/>
        </a:xfrm>
      </p:grpSpPr>
      <p:sp>
        <p:nvSpPr>
          <p:cNvPr id="45058" name="Rectangle 7">
            <a:extLst>
              <a:ext uri="{FF2B5EF4-FFF2-40B4-BE49-F238E27FC236}">
                <a16:creationId xmlns:a16="http://schemas.microsoft.com/office/drawing/2014/main" id="{0EE968E2-514F-DCD6-39C3-FE753BA97E19}"/>
              </a:ext>
            </a:extLst>
          </p:cNvPr>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3</a:t>
            </a:fld>
            <a:endParaRPr lang="fr-FR">
              <a:latin typeface="Arial" pitchFamily="34" charset="0"/>
            </a:endParaRPr>
          </a:p>
        </p:txBody>
      </p:sp>
      <p:sp>
        <p:nvSpPr>
          <p:cNvPr id="45059" name="Rectangle 2">
            <a:extLst>
              <a:ext uri="{FF2B5EF4-FFF2-40B4-BE49-F238E27FC236}">
                <a16:creationId xmlns:a16="http://schemas.microsoft.com/office/drawing/2014/main" id="{FFBD88C5-9CB3-A0A6-04CB-5D5F78B152B7}"/>
              </a:ext>
            </a:extLst>
          </p:cNvPr>
          <p:cNvSpPr>
            <a:spLocks noGrp="1" noRot="1" noChangeAspect="1" noChangeArrowheads="1" noTextEdit="1"/>
          </p:cNvSpPr>
          <p:nvPr>
            <p:ph type="sldImg"/>
          </p:nvPr>
        </p:nvSpPr>
        <p:spPr>
          <a:xfrm>
            <a:off x="393700" y="692150"/>
            <a:ext cx="6072188" cy="3416300"/>
          </a:xfrm>
          <a:ln/>
        </p:spPr>
      </p:sp>
      <p:sp>
        <p:nvSpPr>
          <p:cNvPr id="45060" name="Rectangle 3">
            <a:extLst>
              <a:ext uri="{FF2B5EF4-FFF2-40B4-BE49-F238E27FC236}">
                <a16:creationId xmlns:a16="http://schemas.microsoft.com/office/drawing/2014/main" id="{7F28DBD4-5313-17C0-5873-6A08B91A1973}"/>
              </a:ext>
            </a:extLst>
          </p:cNvPr>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1574569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D69FFF1-1CBB-4AAA-80E0-681FFB8725B8}" type="slidenum">
              <a:rPr lang="fr-FR" smtClean="0"/>
              <a:t>6</a:t>
            </a:fld>
            <a:endParaRPr lang="fr-FR"/>
          </a:p>
        </p:txBody>
      </p:sp>
    </p:spTree>
    <p:extLst>
      <p:ext uri="{BB962C8B-B14F-4D97-AF65-F5344CB8AC3E}">
        <p14:creationId xmlns:p14="http://schemas.microsoft.com/office/powerpoint/2010/main" val="640532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7A7DD-CE90-8B18-14A0-3B39961E2746}"/>
            </a:ext>
          </a:extLst>
        </p:cNvPr>
        <p:cNvGrpSpPr/>
        <p:nvPr/>
      </p:nvGrpSpPr>
      <p:grpSpPr>
        <a:xfrm>
          <a:off x="0" y="0"/>
          <a:ext cx="0" cy="0"/>
          <a:chOff x="0" y="0"/>
          <a:chExt cx="0" cy="0"/>
        </a:xfrm>
      </p:grpSpPr>
      <p:sp>
        <p:nvSpPr>
          <p:cNvPr id="45058" name="Rectangle 7">
            <a:extLst>
              <a:ext uri="{FF2B5EF4-FFF2-40B4-BE49-F238E27FC236}">
                <a16:creationId xmlns:a16="http://schemas.microsoft.com/office/drawing/2014/main" id="{9A8E6D36-023B-0192-0029-F65347F253CF}"/>
              </a:ext>
            </a:extLst>
          </p:cNvPr>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7</a:t>
            </a:fld>
            <a:endParaRPr lang="fr-FR">
              <a:latin typeface="Arial" pitchFamily="34" charset="0"/>
            </a:endParaRPr>
          </a:p>
        </p:txBody>
      </p:sp>
      <p:sp>
        <p:nvSpPr>
          <p:cNvPr id="45059" name="Rectangle 2">
            <a:extLst>
              <a:ext uri="{FF2B5EF4-FFF2-40B4-BE49-F238E27FC236}">
                <a16:creationId xmlns:a16="http://schemas.microsoft.com/office/drawing/2014/main" id="{273830C0-95F6-02B1-FA50-2A42485A560F}"/>
              </a:ext>
            </a:extLst>
          </p:cNvPr>
          <p:cNvSpPr>
            <a:spLocks noGrp="1" noRot="1" noChangeAspect="1" noChangeArrowheads="1" noTextEdit="1"/>
          </p:cNvSpPr>
          <p:nvPr>
            <p:ph type="sldImg"/>
          </p:nvPr>
        </p:nvSpPr>
        <p:spPr>
          <a:xfrm>
            <a:off x="393700" y="692150"/>
            <a:ext cx="6072188" cy="3416300"/>
          </a:xfrm>
          <a:ln/>
        </p:spPr>
      </p:sp>
      <p:sp>
        <p:nvSpPr>
          <p:cNvPr id="45060" name="Rectangle 3">
            <a:extLst>
              <a:ext uri="{FF2B5EF4-FFF2-40B4-BE49-F238E27FC236}">
                <a16:creationId xmlns:a16="http://schemas.microsoft.com/office/drawing/2014/main" id="{84713363-2C3B-721C-A2F8-5471C1995F1A}"/>
              </a:ext>
            </a:extLst>
          </p:cNvPr>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3406453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16BD46-1391-575A-482B-ABDB9B0F01BB}"/>
            </a:ext>
          </a:extLst>
        </p:cNvPr>
        <p:cNvGrpSpPr/>
        <p:nvPr/>
      </p:nvGrpSpPr>
      <p:grpSpPr>
        <a:xfrm>
          <a:off x="0" y="0"/>
          <a:ext cx="0" cy="0"/>
          <a:chOff x="0" y="0"/>
          <a:chExt cx="0" cy="0"/>
        </a:xfrm>
      </p:grpSpPr>
      <p:sp>
        <p:nvSpPr>
          <p:cNvPr id="45058" name="Rectangle 7">
            <a:extLst>
              <a:ext uri="{FF2B5EF4-FFF2-40B4-BE49-F238E27FC236}">
                <a16:creationId xmlns:a16="http://schemas.microsoft.com/office/drawing/2014/main" id="{4D849A27-E714-DE56-729D-B27C83983F52}"/>
              </a:ext>
            </a:extLst>
          </p:cNvPr>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8</a:t>
            </a:fld>
            <a:endParaRPr lang="fr-FR">
              <a:latin typeface="Arial" pitchFamily="34" charset="0"/>
            </a:endParaRPr>
          </a:p>
        </p:txBody>
      </p:sp>
      <p:sp>
        <p:nvSpPr>
          <p:cNvPr id="45059" name="Rectangle 2">
            <a:extLst>
              <a:ext uri="{FF2B5EF4-FFF2-40B4-BE49-F238E27FC236}">
                <a16:creationId xmlns:a16="http://schemas.microsoft.com/office/drawing/2014/main" id="{6635D30D-134E-C50C-4D2E-DA30BCE921D4}"/>
              </a:ext>
            </a:extLst>
          </p:cNvPr>
          <p:cNvSpPr>
            <a:spLocks noGrp="1" noRot="1" noChangeAspect="1" noChangeArrowheads="1" noTextEdit="1"/>
          </p:cNvSpPr>
          <p:nvPr>
            <p:ph type="sldImg"/>
          </p:nvPr>
        </p:nvSpPr>
        <p:spPr>
          <a:xfrm>
            <a:off x="393700" y="692150"/>
            <a:ext cx="6072188" cy="3416300"/>
          </a:xfrm>
          <a:ln/>
        </p:spPr>
      </p:sp>
      <p:sp>
        <p:nvSpPr>
          <p:cNvPr id="45060" name="Rectangle 3">
            <a:extLst>
              <a:ext uri="{FF2B5EF4-FFF2-40B4-BE49-F238E27FC236}">
                <a16:creationId xmlns:a16="http://schemas.microsoft.com/office/drawing/2014/main" id="{F58F2467-CA43-0C49-3640-0DAF27995DCC}"/>
              </a:ext>
            </a:extLst>
          </p:cNvPr>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2600273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45B78-9085-9CF2-506F-EC4C23758235}"/>
            </a:ext>
          </a:extLst>
        </p:cNvPr>
        <p:cNvGrpSpPr/>
        <p:nvPr/>
      </p:nvGrpSpPr>
      <p:grpSpPr>
        <a:xfrm>
          <a:off x="0" y="0"/>
          <a:ext cx="0" cy="0"/>
          <a:chOff x="0" y="0"/>
          <a:chExt cx="0" cy="0"/>
        </a:xfrm>
      </p:grpSpPr>
      <p:sp>
        <p:nvSpPr>
          <p:cNvPr id="45058" name="Rectangle 7">
            <a:extLst>
              <a:ext uri="{FF2B5EF4-FFF2-40B4-BE49-F238E27FC236}">
                <a16:creationId xmlns:a16="http://schemas.microsoft.com/office/drawing/2014/main" id="{9759F832-B743-82E1-2BF9-09E93D75815C}"/>
              </a:ext>
            </a:extLst>
          </p:cNvPr>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9</a:t>
            </a:fld>
            <a:endParaRPr lang="fr-FR">
              <a:latin typeface="Arial" pitchFamily="34" charset="0"/>
            </a:endParaRPr>
          </a:p>
        </p:txBody>
      </p:sp>
      <p:sp>
        <p:nvSpPr>
          <p:cNvPr id="45059" name="Rectangle 2">
            <a:extLst>
              <a:ext uri="{FF2B5EF4-FFF2-40B4-BE49-F238E27FC236}">
                <a16:creationId xmlns:a16="http://schemas.microsoft.com/office/drawing/2014/main" id="{597D30C1-9648-B09C-7980-98B9A1285D5B}"/>
              </a:ext>
            </a:extLst>
          </p:cNvPr>
          <p:cNvSpPr>
            <a:spLocks noGrp="1" noRot="1" noChangeAspect="1" noChangeArrowheads="1" noTextEdit="1"/>
          </p:cNvSpPr>
          <p:nvPr>
            <p:ph type="sldImg"/>
          </p:nvPr>
        </p:nvSpPr>
        <p:spPr>
          <a:xfrm>
            <a:off x="393700" y="692150"/>
            <a:ext cx="6072188" cy="3416300"/>
          </a:xfrm>
          <a:ln/>
        </p:spPr>
      </p:sp>
      <p:sp>
        <p:nvSpPr>
          <p:cNvPr id="45060" name="Rectangle 3">
            <a:extLst>
              <a:ext uri="{FF2B5EF4-FFF2-40B4-BE49-F238E27FC236}">
                <a16:creationId xmlns:a16="http://schemas.microsoft.com/office/drawing/2014/main" id="{945F8CEE-BF7D-8034-2A85-235A1C430A21}"/>
              </a:ext>
            </a:extLst>
          </p:cNvPr>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1052610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E36CF-3B23-11B6-2480-6ECF747E78F7}"/>
            </a:ext>
          </a:extLst>
        </p:cNvPr>
        <p:cNvGrpSpPr/>
        <p:nvPr/>
      </p:nvGrpSpPr>
      <p:grpSpPr>
        <a:xfrm>
          <a:off x="0" y="0"/>
          <a:ext cx="0" cy="0"/>
          <a:chOff x="0" y="0"/>
          <a:chExt cx="0" cy="0"/>
        </a:xfrm>
      </p:grpSpPr>
      <p:sp>
        <p:nvSpPr>
          <p:cNvPr id="45058" name="Rectangle 7">
            <a:extLst>
              <a:ext uri="{FF2B5EF4-FFF2-40B4-BE49-F238E27FC236}">
                <a16:creationId xmlns:a16="http://schemas.microsoft.com/office/drawing/2014/main" id="{E0D83CC1-E5F8-3C41-BFEC-9B3EDB9E601F}"/>
              </a:ext>
            </a:extLst>
          </p:cNvPr>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10</a:t>
            </a:fld>
            <a:endParaRPr lang="fr-FR">
              <a:latin typeface="Arial" pitchFamily="34" charset="0"/>
            </a:endParaRPr>
          </a:p>
        </p:txBody>
      </p:sp>
      <p:sp>
        <p:nvSpPr>
          <p:cNvPr id="45059" name="Rectangle 2">
            <a:extLst>
              <a:ext uri="{FF2B5EF4-FFF2-40B4-BE49-F238E27FC236}">
                <a16:creationId xmlns:a16="http://schemas.microsoft.com/office/drawing/2014/main" id="{149B6B9E-1ADF-177A-47F1-40212F73D19D}"/>
              </a:ext>
            </a:extLst>
          </p:cNvPr>
          <p:cNvSpPr>
            <a:spLocks noGrp="1" noRot="1" noChangeAspect="1" noChangeArrowheads="1" noTextEdit="1"/>
          </p:cNvSpPr>
          <p:nvPr>
            <p:ph type="sldImg"/>
          </p:nvPr>
        </p:nvSpPr>
        <p:spPr>
          <a:xfrm>
            <a:off x="393700" y="692150"/>
            <a:ext cx="6072188" cy="3416300"/>
          </a:xfrm>
          <a:ln/>
        </p:spPr>
      </p:sp>
      <p:sp>
        <p:nvSpPr>
          <p:cNvPr id="45060" name="Rectangle 3">
            <a:extLst>
              <a:ext uri="{FF2B5EF4-FFF2-40B4-BE49-F238E27FC236}">
                <a16:creationId xmlns:a16="http://schemas.microsoft.com/office/drawing/2014/main" id="{3B7EF0A4-0BB6-EE44-6937-1DB752D7E2FE}"/>
              </a:ext>
            </a:extLst>
          </p:cNvPr>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4169023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31309-DC21-CF55-3D27-04C0B6A45A58}"/>
            </a:ext>
          </a:extLst>
        </p:cNvPr>
        <p:cNvGrpSpPr/>
        <p:nvPr/>
      </p:nvGrpSpPr>
      <p:grpSpPr>
        <a:xfrm>
          <a:off x="0" y="0"/>
          <a:ext cx="0" cy="0"/>
          <a:chOff x="0" y="0"/>
          <a:chExt cx="0" cy="0"/>
        </a:xfrm>
      </p:grpSpPr>
      <p:sp>
        <p:nvSpPr>
          <p:cNvPr id="45058" name="Rectangle 7">
            <a:extLst>
              <a:ext uri="{FF2B5EF4-FFF2-40B4-BE49-F238E27FC236}">
                <a16:creationId xmlns:a16="http://schemas.microsoft.com/office/drawing/2014/main" id="{764CECCF-F5CF-40FD-55B4-4BCA9255935B}"/>
              </a:ext>
            </a:extLst>
          </p:cNvPr>
          <p:cNvSpPr>
            <a:spLocks noGrp="1" noChangeArrowheads="1"/>
          </p:cNvSpPr>
          <p:nvPr>
            <p:ph type="sldNum" sz="quarter" idx="5"/>
          </p:nvPr>
        </p:nvSpPr>
        <p:spPr>
          <a:noFill/>
        </p:spPr>
        <p:txBody>
          <a:bodyPr/>
          <a:lstStyle/>
          <a:p>
            <a:fld id="{CF0AAD4F-F431-4115-BD51-B2745C7A5458}" type="slidenum">
              <a:rPr lang="fr-FR" smtClean="0">
                <a:latin typeface="Arial" pitchFamily="34" charset="0"/>
              </a:rPr>
              <a:pPr/>
              <a:t>11</a:t>
            </a:fld>
            <a:endParaRPr lang="fr-FR">
              <a:latin typeface="Arial" pitchFamily="34" charset="0"/>
            </a:endParaRPr>
          </a:p>
        </p:txBody>
      </p:sp>
      <p:sp>
        <p:nvSpPr>
          <p:cNvPr id="45059" name="Rectangle 2">
            <a:extLst>
              <a:ext uri="{FF2B5EF4-FFF2-40B4-BE49-F238E27FC236}">
                <a16:creationId xmlns:a16="http://schemas.microsoft.com/office/drawing/2014/main" id="{CAD9EFBF-1F02-B3ED-7727-7FF4C5FE3314}"/>
              </a:ext>
            </a:extLst>
          </p:cNvPr>
          <p:cNvSpPr>
            <a:spLocks noGrp="1" noRot="1" noChangeAspect="1" noChangeArrowheads="1" noTextEdit="1"/>
          </p:cNvSpPr>
          <p:nvPr>
            <p:ph type="sldImg"/>
          </p:nvPr>
        </p:nvSpPr>
        <p:spPr>
          <a:xfrm>
            <a:off x="393700" y="692150"/>
            <a:ext cx="6072188" cy="3416300"/>
          </a:xfrm>
          <a:ln/>
        </p:spPr>
      </p:sp>
      <p:sp>
        <p:nvSpPr>
          <p:cNvPr id="45060" name="Rectangle 3">
            <a:extLst>
              <a:ext uri="{FF2B5EF4-FFF2-40B4-BE49-F238E27FC236}">
                <a16:creationId xmlns:a16="http://schemas.microsoft.com/office/drawing/2014/main" id="{BCFA1D2C-0E07-EBA1-8E47-A667949783B0}"/>
              </a:ext>
            </a:extLst>
          </p:cNvPr>
          <p:cNvSpPr>
            <a:spLocks noGrp="1" noChangeArrowheads="1"/>
          </p:cNvSpPr>
          <p:nvPr>
            <p:ph type="body" idx="1"/>
          </p:nvPr>
        </p:nvSpPr>
        <p:spPr>
          <a:xfrm>
            <a:off x="912551" y="4340220"/>
            <a:ext cx="5031267" cy="4116482"/>
          </a:xfrm>
          <a:noFill/>
          <a:ln/>
        </p:spPr>
        <p:txBody>
          <a:bodyPr/>
          <a:lstStyle/>
          <a:p>
            <a:pPr defTabSz="1031875" eaLnBrk="1" hangingPunct="1"/>
            <a:endParaRPr lang="en-GB">
              <a:latin typeface="Arial" pitchFamily="34" charset="0"/>
            </a:endParaRPr>
          </a:p>
        </p:txBody>
      </p:sp>
    </p:spTree>
    <p:extLst>
      <p:ext uri="{BB962C8B-B14F-4D97-AF65-F5344CB8AC3E}">
        <p14:creationId xmlns:p14="http://schemas.microsoft.com/office/powerpoint/2010/main" val="1206303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CEB90-C511-F2D1-61F9-6B40C14CEF7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C6FCD7-9986-B0B6-A6A1-963A4F90FC9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AB31343-F58C-133C-687C-93AA15C4466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57D522C-6B2C-E729-418B-7D4A7D4C2B78}"/>
              </a:ext>
            </a:extLst>
          </p:cNvPr>
          <p:cNvSpPr>
            <a:spLocks noGrp="1"/>
          </p:cNvSpPr>
          <p:nvPr>
            <p:ph type="sldNum" sz="quarter" idx="5"/>
          </p:nvPr>
        </p:nvSpPr>
        <p:spPr/>
        <p:txBody>
          <a:bodyPr/>
          <a:lstStyle/>
          <a:p>
            <a:fld id="{8D69FFF1-1CBB-4AAA-80E0-681FFB8725B8}" type="slidenum">
              <a:rPr lang="fr-FR" smtClean="0"/>
              <a:t>12</a:t>
            </a:fld>
            <a:endParaRPr lang="fr-FR"/>
          </a:p>
        </p:txBody>
      </p:sp>
    </p:spTree>
    <p:extLst>
      <p:ext uri="{BB962C8B-B14F-4D97-AF65-F5344CB8AC3E}">
        <p14:creationId xmlns:p14="http://schemas.microsoft.com/office/powerpoint/2010/main" val="71993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1/27/2026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6706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263810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1/27/2026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‹N°›</a:t>
            </a:fld>
            <a:endParaRPr lang="en-US"/>
          </a:p>
        </p:txBody>
      </p:sp>
    </p:spTree>
    <p:extLst>
      <p:ext uri="{BB962C8B-B14F-4D97-AF65-F5344CB8AC3E}">
        <p14:creationId xmlns:p14="http://schemas.microsoft.com/office/powerpoint/2010/main" val="4007306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1/28/2026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709664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200151"/>
            <a:ext cx="8229600" cy="339447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Tree>
    <p:extLst>
      <p:ext uri="{BB962C8B-B14F-4D97-AF65-F5344CB8AC3E}">
        <p14:creationId xmlns:p14="http://schemas.microsoft.com/office/powerpoint/2010/main" val="1657864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xt DX 1 foto">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D60B1CDD-0EB7-1EB4-4F73-2638134B6A5F}"/>
              </a:ext>
            </a:extLst>
          </p:cNvPr>
          <p:cNvSpPr>
            <a:spLocks noGrp="1"/>
          </p:cNvSpPr>
          <p:nvPr>
            <p:ph type="pic" sz="quarter" idx="14"/>
          </p:nvPr>
        </p:nvSpPr>
        <p:spPr>
          <a:xfrm>
            <a:off x="1" y="809244"/>
            <a:ext cx="4381926" cy="4104000"/>
          </a:xfrm>
          <a:prstGeom prst="rect">
            <a:avLst/>
          </a:prstGeom>
        </p:spPr>
        <p:txBody>
          <a:bodyPr/>
          <a:lstStyle>
            <a:lvl1pPr>
              <a:defRPr>
                <a:solidFill>
                  <a:srgbClr val="0057A3"/>
                </a:solidFill>
              </a:defRPr>
            </a:lvl1pPr>
          </a:lstStyle>
          <a:p>
            <a:r>
              <a:rPr lang="it-IT"/>
              <a:t>Fare clic sull'icona per inserire un'immagine</a:t>
            </a:r>
            <a:endParaRPr lang="en-GB"/>
          </a:p>
        </p:txBody>
      </p:sp>
      <p:sp>
        <p:nvSpPr>
          <p:cNvPr id="38" name="Segnaposto testo 37">
            <a:extLst>
              <a:ext uri="{FF2B5EF4-FFF2-40B4-BE49-F238E27FC236}">
                <a16:creationId xmlns:a16="http://schemas.microsoft.com/office/drawing/2014/main" id="{C7A37281-5713-293F-31C4-CBFE378DD67B}"/>
              </a:ext>
            </a:extLst>
          </p:cNvPr>
          <p:cNvSpPr>
            <a:spLocks noGrp="1"/>
          </p:cNvSpPr>
          <p:nvPr>
            <p:ph type="body" sz="quarter" idx="18" hasCustomPrompt="1"/>
          </p:nvPr>
        </p:nvSpPr>
        <p:spPr>
          <a:xfrm>
            <a:off x="540001" y="0"/>
            <a:ext cx="6154004" cy="809244"/>
          </a:xfrm>
        </p:spPr>
        <p:txBody>
          <a:bodyPr anchor="ctr" anchorCtr="0"/>
          <a:lstStyle>
            <a:lvl1pPr>
              <a:defRPr sz="2100" b="0" i="0">
                <a:solidFill>
                  <a:schemeClr val="bg1"/>
                </a:solidFill>
                <a:latin typeface="Corbel Light" panose="020B0303020204020204" pitchFamily="34" charset="0"/>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it-IT" dirty="0"/>
              <a:t>Headline</a:t>
            </a:r>
          </a:p>
        </p:txBody>
      </p:sp>
      <p:sp>
        <p:nvSpPr>
          <p:cNvPr id="2" name="Content Placeholder 3">
            <a:extLst>
              <a:ext uri="{FF2B5EF4-FFF2-40B4-BE49-F238E27FC236}">
                <a16:creationId xmlns:a16="http://schemas.microsoft.com/office/drawing/2014/main" id="{8AA03617-C873-2D64-AA8F-2FF7328B6CAB}"/>
              </a:ext>
            </a:extLst>
          </p:cNvPr>
          <p:cNvSpPr>
            <a:spLocks noGrp="1"/>
          </p:cNvSpPr>
          <p:nvPr>
            <p:ph sz="half" idx="15" hasCustomPrompt="1"/>
          </p:nvPr>
        </p:nvSpPr>
        <p:spPr>
          <a:xfrm>
            <a:off x="4572000" y="972000"/>
            <a:ext cx="4041122" cy="580848"/>
          </a:xfrm>
          <a:prstGeom prst="rect">
            <a:avLst/>
          </a:prstGeom>
        </p:spPr>
        <p:txBody>
          <a:bodyPr/>
          <a:lstStyle>
            <a:lvl1pPr>
              <a:defRPr sz="1500" b="0" i="0">
                <a:solidFill>
                  <a:srgbClr val="0D395F"/>
                </a:solidFill>
                <a:latin typeface="Corbel Light" panose="020B0303020204020204" pitchFamily="34" charset="0"/>
              </a:defRPr>
            </a:lvl1pPr>
            <a:lvl2pPr>
              <a:defRPr sz="1500" b="0" i="0">
                <a:solidFill>
                  <a:srgbClr val="0057A3"/>
                </a:solidFill>
                <a:latin typeface="Corbel Light" panose="020B0303020204020204" pitchFamily="34" charset="0"/>
              </a:defRPr>
            </a:lvl2pPr>
            <a:lvl3pPr>
              <a:defRPr sz="1500" b="0" i="0">
                <a:solidFill>
                  <a:srgbClr val="0057A3"/>
                </a:solidFill>
                <a:latin typeface="Corbel Light" panose="020B0303020204020204" pitchFamily="34" charset="0"/>
              </a:defRPr>
            </a:lvl3pPr>
            <a:lvl4pPr>
              <a:defRPr sz="1500" b="0" i="0">
                <a:solidFill>
                  <a:srgbClr val="0057A3"/>
                </a:solidFill>
                <a:latin typeface="Corbel Light" panose="020B0303020204020204" pitchFamily="34" charset="0"/>
              </a:defRPr>
            </a:lvl4pPr>
          </a:lstStyle>
          <a:p>
            <a:pPr lvl="0"/>
            <a:r>
              <a:rPr lang="it-IT" dirty="0"/>
              <a:t>Optional </a:t>
            </a:r>
            <a:r>
              <a:rPr lang="it-IT" dirty="0" err="1"/>
              <a:t>subtitle</a:t>
            </a:r>
            <a:endParaRPr lang="it-IT" dirty="0"/>
          </a:p>
        </p:txBody>
      </p:sp>
      <p:sp>
        <p:nvSpPr>
          <p:cNvPr id="3" name="Segnaposto testo 32">
            <a:extLst>
              <a:ext uri="{FF2B5EF4-FFF2-40B4-BE49-F238E27FC236}">
                <a16:creationId xmlns:a16="http://schemas.microsoft.com/office/drawing/2014/main" id="{407FA5C5-621F-8A83-3552-B5DA5E7D84E7}"/>
              </a:ext>
            </a:extLst>
          </p:cNvPr>
          <p:cNvSpPr>
            <a:spLocks noGrp="1"/>
          </p:cNvSpPr>
          <p:nvPr>
            <p:ph type="body" sz="quarter" idx="16" hasCustomPrompt="1"/>
          </p:nvPr>
        </p:nvSpPr>
        <p:spPr>
          <a:xfrm>
            <a:off x="4572000" y="1566000"/>
            <a:ext cx="4041122" cy="233471"/>
          </a:xfrm>
        </p:spPr>
        <p:txBody>
          <a:bodyPr/>
          <a:lstStyle>
            <a:lvl1pPr algn="l">
              <a:buFontTx/>
              <a:buNone/>
              <a:defRPr b="1" i="0">
                <a:solidFill>
                  <a:srgbClr val="0D395F"/>
                </a:solidFill>
                <a:latin typeface="Corbel" panose="020B0503020204020204" pitchFamily="34" charset="0"/>
              </a:defRPr>
            </a:lvl1pPr>
            <a:lvl2pPr algn="l">
              <a:buFontTx/>
              <a:buNone/>
              <a:defRPr/>
            </a:lvl2pPr>
            <a:lvl3pPr algn="l">
              <a:buFontTx/>
              <a:buNone/>
              <a:defRPr/>
            </a:lvl3pPr>
            <a:lvl4pPr algn="l">
              <a:buFontTx/>
              <a:buNone/>
              <a:defRPr/>
            </a:lvl4pPr>
            <a:lvl5pPr marL="1371600" indent="0" algn="l">
              <a:buFontTx/>
              <a:buNone/>
              <a:defRPr/>
            </a:lvl5pPr>
          </a:lstStyle>
          <a:p>
            <a:pPr lvl="0"/>
            <a:r>
              <a:rPr lang="it-IT" dirty="0" err="1"/>
              <a:t>Subheadline</a:t>
            </a:r>
            <a:endParaRPr lang="it-IT" dirty="0"/>
          </a:p>
        </p:txBody>
      </p:sp>
      <p:sp>
        <p:nvSpPr>
          <p:cNvPr id="4" name="Segnaposto testo 32">
            <a:extLst>
              <a:ext uri="{FF2B5EF4-FFF2-40B4-BE49-F238E27FC236}">
                <a16:creationId xmlns:a16="http://schemas.microsoft.com/office/drawing/2014/main" id="{82FB8D32-B127-5FAA-938A-1522203769DA}"/>
              </a:ext>
            </a:extLst>
          </p:cNvPr>
          <p:cNvSpPr>
            <a:spLocks noGrp="1"/>
          </p:cNvSpPr>
          <p:nvPr>
            <p:ph type="body" sz="quarter" idx="17" hasCustomPrompt="1"/>
          </p:nvPr>
        </p:nvSpPr>
        <p:spPr>
          <a:xfrm>
            <a:off x="4572000" y="1809000"/>
            <a:ext cx="4041122" cy="2772144"/>
          </a:xfrm>
        </p:spPr>
        <p:txBody>
          <a:bodyPr/>
          <a:lstStyle>
            <a:lvl1pPr algn="l">
              <a:buFontTx/>
              <a:buNone/>
              <a:defRPr b="0" i="0">
                <a:solidFill>
                  <a:schemeClr val="tx1"/>
                </a:solidFill>
                <a:latin typeface="Corbel Light" panose="020B0303020204020204" pitchFamily="34" charset="0"/>
              </a:defRPr>
            </a:lvl1pPr>
            <a:lvl2pPr algn="l">
              <a:buFontTx/>
              <a:buNone/>
              <a:defRPr/>
            </a:lvl2pPr>
            <a:lvl3pPr algn="l">
              <a:buFontTx/>
              <a:buNone/>
              <a:defRPr/>
            </a:lvl3pPr>
            <a:lvl4pPr algn="l">
              <a:buFontTx/>
              <a:buNone/>
              <a:defRPr/>
            </a:lvl4pPr>
            <a:lvl5pPr marL="1371600" indent="0" algn="l">
              <a:buFontTx/>
              <a:buNone/>
              <a:defRPr/>
            </a:lvl5pPr>
          </a:lstStyle>
          <a:p>
            <a:pPr lvl="0"/>
            <a:r>
              <a:rPr lang="it-IT" dirty="0"/>
              <a:t>A si </a:t>
            </a:r>
            <a:r>
              <a:rPr lang="it-IT" dirty="0" err="1"/>
              <a:t>cuscim</a:t>
            </a:r>
            <a:r>
              <a:rPr lang="it-IT" dirty="0"/>
              <a:t> </a:t>
            </a:r>
            <a:r>
              <a:rPr lang="it-IT" dirty="0" err="1"/>
              <a:t>ium</a:t>
            </a:r>
            <a:r>
              <a:rPr lang="it-IT" dirty="0"/>
              <a:t> </a:t>
            </a:r>
            <a:r>
              <a:rPr lang="it-IT" dirty="0" err="1"/>
              <a:t>dolorer</a:t>
            </a:r>
            <a:r>
              <a:rPr lang="it-IT" dirty="0"/>
              <a:t> </a:t>
            </a:r>
            <a:r>
              <a:rPr lang="it-IT" dirty="0" err="1"/>
              <a:t>ovidunt</a:t>
            </a:r>
            <a:r>
              <a:rPr lang="it-IT" dirty="0"/>
              <a:t> </a:t>
            </a:r>
            <a:r>
              <a:rPr lang="it-IT" dirty="0" err="1"/>
              <a:t>ellab</a:t>
            </a:r>
            <a:r>
              <a:rPr lang="it-IT" dirty="0"/>
              <a:t> </a:t>
            </a:r>
            <a:r>
              <a:rPr lang="it-IT" dirty="0" err="1"/>
              <a:t>iur</a:t>
            </a:r>
            <a:r>
              <a:rPr lang="it-IT" dirty="0"/>
              <a:t>, </a:t>
            </a:r>
            <a:r>
              <a:rPr lang="it-IT" dirty="0" err="1"/>
              <a:t>ipsuntios</a:t>
            </a:r>
            <a:r>
              <a:rPr lang="it-IT" dirty="0"/>
              <a:t> </a:t>
            </a:r>
            <a:r>
              <a:rPr lang="it-IT" dirty="0" err="1"/>
              <a:t>eictium</a:t>
            </a:r>
            <a:r>
              <a:rPr lang="it-IT" dirty="0"/>
              <a:t> </a:t>
            </a:r>
            <a:r>
              <a:rPr lang="it-IT" dirty="0" err="1"/>
              <a:t>ipsum</a:t>
            </a:r>
            <a:r>
              <a:rPr lang="it-IT" dirty="0"/>
              <a:t> </a:t>
            </a:r>
            <a:r>
              <a:rPr lang="it-IT" dirty="0" err="1"/>
              <a:t>que</a:t>
            </a:r>
            <a:r>
              <a:rPr lang="it-IT" dirty="0"/>
              <a:t> </a:t>
            </a:r>
            <a:r>
              <a:rPr lang="it-IT" dirty="0" err="1"/>
              <a:t>laborit</a:t>
            </a:r>
            <a:r>
              <a:rPr lang="it-IT" dirty="0"/>
              <a:t>.</a:t>
            </a:r>
          </a:p>
          <a:p>
            <a:pPr lvl="0"/>
            <a:r>
              <a:rPr lang="it-IT" dirty="0"/>
              <a:t>Fero est </a:t>
            </a:r>
            <a:r>
              <a:rPr lang="it-IT" dirty="0" err="1"/>
              <a:t>pore</a:t>
            </a:r>
            <a:r>
              <a:rPr lang="it-IT" dirty="0"/>
              <a:t> </a:t>
            </a:r>
            <a:r>
              <a:rPr lang="it-IT" dirty="0" err="1"/>
              <a:t>eatiunt</a:t>
            </a:r>
            <a:r>
              <a:rPr lang="it-IT" dirty="0"/>
              <a:t> ea </a:t>
            </a:r>
            <a:r>
              <a:rPr lang="it-IT" dirty="0" err="1"/>
              <a:t>dolecest</a:t>
            </a:r>
            <a:r>
              <a:rPr lang="it-IT" dirty="0"/>
              <a:t> </a:t>
            </a:r>
            <a:r>
              <a:rPr lang="it-IT" dirty="0" err="1"/>
              <a:t>aperi</a:t>
            </a:r>
            <a:r>
              <a:rPr lang="it-IT" dirty="0"/>
              <a:t> </a:t>
            </a:r>
            <a:r>
              <a:rPr lang="it-IT" dirty="0" err="1"/>
              <a:t>inis</a:t>
            </a:r>
            <a:r>
              <a:rPr lang="it-IT" dirty="0"/>
              <a:t> </a:t>
            </a:r>
            <a:r>
              <a:rPr lang="it-IT" dirty="0" err="1"/>
              <a:t>alibus</a:t>
            </a:r>
            <a:r>
              <a:rPr lang="it-IT" dirty="0"/>
              <a:t> </a:t>
            </a:r>
            <a:r>
              <a:rPr lang="it-IT" dirty="0" err="1"/>
              <a:t>verspis</a:t>
            </a:r>
            <a:r>
              <a:rPr lang="it-IT" dirty="0"/>
              <a:t> dolo </a:t>
            </a:r>
            <a:r>
              <a:rPr lang="it-IT" dirty="0" err="1"/>
              <a:t>molorate</a:t>
            </a:r>
            <a:r>
              <a:rPr lang="it-IT" dirty="0"/>
              <a:t> </a:t>
            </a:r>
            <a:r>
              <a:rPr lang="it-IT" dirty="0" err="1"/>
              <a:t>velendi</a:t>
            </a:r>
            <a:r>
              <a:rPr lang="it-IT" dirty="0"/>
              <a:t> </a:t>
            </a:r>
            <a:r>
              <a:rPr lang="it-IT" dirty="0" err="1"/>
              <a:t>is</a:t>
            </a:r>
            <a:r>
              <a:rPr lang="it-IT" dirty="0"/>
              <a:t> ex </a:t>
            </a:r>
            <a:r>
              <a:rPr lang="it-IT" dirty="0" err="1"/>
              <a:t>eatem</a:t>
            </a:r>
            <a:r>
              <a:rPr lang="it-IT" dirty="0"/>
              <a:t> </a:t>
            </a:r>
            <a:r>
              <a:rPr lang="it-IT" dirty="0" err="1"/>
              <a:t>faceperum</a:t>
            </a:r>
            <a:r>
              <a:rPr lang="it-IT" dirty="0"/>
              <a:t> res </a:t>
            </a:r>
            <a:r>
              <a:rPr lang="it-IT" dirty="0" err="1"/>
              <a:t>dellorem</a:t>
            </a:r>
            <a:r>
              <a:rPr lang="it-IT" dirty="0"/>
              <a:t> </a:t>
            </a:r>
            <a:r>
              <a:rPr lang="it-IT" dirty="0" err="1"/>
              <a:t>reculloresti</a:t>
            </a:r>
            <a:r>
              <a:rPr lang="it-IT" dirty="0"/>
              <a:t> ad </a:t>
            </a:r>
            <a:r>
              <a:rPr lang="it-IT" dirty="0" err="1"/>
              <a:t>untias</a:t>
            </a:r>
            <a:r>
              <a:rPr lang="it-IT" dirty="0"/>
              <a:t> </a:t>
            </a:r>
            <a:r>
              <a:rPr lang="it-IT" dirty="0" err="1"/>
              <a:t>quaspelitem</a:t>
            </a:r>
            <a:r>
              <a:rPr lang="it-IT" dirty="0"/>
              <a:t> </a:t>
            </a:r>
            <a:r>
              <a:rPr lang="it-IT" dirty="0" err="1"/>
              <a:t>atur</a:t>
            </a:r>
            <a:r>
              <a:rPr lang="it-IT" dirty="0"/>
              <a:t> </a:t>
            </a:r>
            <a:r>
              <a:rPr lang="it-IT" dirty="0" err="1"/>
              <a:t>apitateItatem</a:t>
            </a:r>
            <a:r>
              <a:rPr lang="it-IT" dirty="0"/>
              <a:t> id </a:t>
            </a:r>
            <a:r>
              <a:rPr lang="it-IT" dirty="0" err="1"/>
              <a:t>estis</a:t>
            </a:r>
            <a:r>
              <a:rPr lang="it-IT" dirty="0"/>
              <a:t> </a:t>
            </a:r>
            <a:r>
              <a:rPr lang="it-IT" dirty="0" err="1"/>
              <a:t>eaquis</a:t>
            </a:r>
            <a:r>
              <a:rPr lang="it-IT" dirty="0"/>
              <a:t> por.</a:t>
            </a:r>
          </a:p>
          <a:p>
            <a:pPr lvl="0"/>
            <a:r>
              <a:rPr lang="it-IT" dirty="0" err="1"/>
              <a:t>Minus</a:t>
            </a:r>
            <a:r>
              <a:rPr lang="it-IT" dirty="0"/>
              <a:t> </a:t>
            </a:r>
            <a:r>
              <a:rPr lang="it-IT" dirty="0" err="1"/>
              <a:t>minctoratur</a:t>
            </a:r>
            <a:r>
              <a:rPr lang="it-IT" dirty="0"/>
              <a:t> </a:t>
            </a:r>
            <a:r>
              <a:rPr lang="it-IT" dirty="0" err="1"/>
              <a:t>milis</a:t>
            </a:r>
            <a:r>
              <a:rPr lang="it-IT" dirty="0"/>
              <a:t> </a:t>
            </a:r>
            <a:r>
              <a:rPr lang="it-IT" dirty="0" err="1"/>
              <a:t>cor</a:t>
            </a:r>
            <a:r>
              <a:rPr lang="it-IT" dirty="0"/>
              <a:t> </a:t>
            </a:r>
            <a:r>
              <a:rPr lang="it-IT" dirty="0" err="1"/>
              <a:t>sinci</a:t>
            </a:r>
            <a:r>
              <a:rPr lang="it-IT" dirty="0"/>
              <a:t> </a:t>
            </a:r>
            <a:r>
              <a:rPr lang="it-IT" dirty="0" err="1"/>
              <a:t>ideni</a:t>
            </a:r>
            <a:r>
              <a:rPr lang="it-IT" dirty="0"/>
              <a:t> ut </a:t>
            </a:r>
            <a:r>
              <a:rPr lang="it-IT" dirty="0" err="1"/>
              <a:t>quas</a:t>
            </a:r>
            <a:r>
              <a:rPr lang="it-IT" dirty="0"/>
              <a:t> mos </a:t>
            </a:r>
            <a:r>
              <a:rPr lang="it-IT" dirty="0" err="1"/>
              <a:t>archit</a:t>
            </a:r>
            <a:r>
              <a:rPr lang="it-IT" dirty="0"/>
              <a:t> </a:t>
            </a:r>
            <a:r>
              <a:rPr lang="it-IT" dirty="0" err="1"/>
              <a:t>licab</a:t>
            </a:r>
            <a:r>
              <a:rPr lang="it-IT" dirty="0"/>
              <a:t> </a:t>
            </a:r>
            <a:r>
              <a:rPr lang="it-IT" dirty="0" err="1"/>
              <a:t>iderum</a:t>
            </a:r>
            <a:r>
              <a:rPr lang="it-IT" dirty="0"/>
              <a:t> et </a:t>
            </a:r>
            <a:r>
              <a:rPr lang="it-IT" dirty="0" err="1"/>
              <a:t>landi</a:t>
            </a:r>
            <a:r>
              <a:rPr lang="it-IT" dirty="0"/>
              <a:t> </a:t>
            </a:r>
            <a:r>
              <a:rPr lang="it-IT" dirty="0" err="1"/>
              <a:t>ulparit</a:t>
            </a:r>
            <a:r>
              <a:rPr lang="it-IT" dirty="0"/>
              <a:t> </a:t>
            </a:r>
            <a:r>
              <a:rPr lang="it-IT" dirty="0" err="1"/>
              <a:t>poremque</a:t>
            </a:r>
            <a:r>
              <a:rPr lang="it-IT" dirty="0"/>
              <a:t> ex </a:t>
            </a:r>
            <a:r>
              <a:rPr lang="it-IT" dirty="0" err="1"/>
              <a:t>estorporem</a:t>
            </a:r>
            <a:r>
              <a:rPr lang="it-IT" dirty="0"/>
              <a:t> </a:t>
            </a:r>
            <a:r>
              <a:rPr lang="it-IT" dirty="0" err="1"/>
              <a:t>facculparum</a:t>
            </a:r>
            <a:r>
              <a:rPr lang="it-IT" dirty="0"/>
              <a:t> </a:t>
            </a:r>
            <a:r>
              <a:rPr lang="it-IT" dirty="0" err="1"/>
              <a:t>quae</a:t>
            </a:r>
            <a:r>
              <a:rPr lang="it-IT" dirty="0"/>
              <a:t> </a:t>
            </a:r>
            <a:r>
              <a:rPr lang="it-IT" dirty="0" err="1"/>
              <a:t>maximi</a:t>
            </a:r>
            <a:r>
              <a:rPr lang="it-IT" dirty="0"/>
              <a:t>, qui </a:t>
            </a:r>
            <a:r>
              <a:rPr lang="it-IT" dirty="0" err="1"/>
              <a:t>oditatq</a:t>
            </a:r>
            <a:r>
              <a:rPr lang="it-IT" dirty="0"/>
              <a:t> </a:t>
            </a:r>
            <a:r>
              <a:rPr lang="it-IT" dirty="0" err="1"/>
              <a:t>uoditatate</a:t>
            </a:r>
            <a:r>
              <a:rPr lang="it-IT" dirty="0"/>
              <a:t>.</a:t>
            </a:r>
          </a:p>
          <a:p>
            <a:pPr lvl="0"/>
            <a:r>
              <a:rPr lang="it-IT" dirty="0" err="1"/>
              <a:t>Iusanimil</a:t>
            </a:r>
            <a:r>
              <a:rPr lang="it-IT" dirty="0"/>
              <a:t> </a:t>
            </a:r>
            <a:r>
              <a:rPr lang="it-IT" dirty="0" err="1"/>
              <a:t>evelici</a:t>
            </a:r>
            <a:r>
              <a:rPr lang="it-IT" dirty="0"/>
              <a:t> </a:t>
            </a:r>
            <a:r>
              <a:rPr lang="it-IT" dirty="0" err="1"/>
              <a:t>llendi</a:t>
            </a:r>
            <a:r>
              <a:rPr lang="it-IT" dirty="0"/>
              <a:t> </a:t>
            </a:r>
            <a:r>
              <a:rPr lang="it-IT" dirty="0" err="1"/>
              <a:t>temperione</a:t>
            </a:r>
            <a:r>
              <a:rPr lang="it-IT" dirty="0"/>
              <a:t> </a:t>
            </a:r>
            <a:r>
              <a:rPr lang="it-IT" dirty="0" err="1"/>
              <a:t>expliqu</a:t>
            </a:r>
            <a:r>
              <a:rPr lang="it-IT" dirty="0"/>
              <a:t> </a:t>
            </a:r>
            <a:r>
              <a:rPr lang="it-IT" dirty="0" err="1"/>
              <a:t>ibeatur</a:t>
            </a:r>
            <a:r>
              <a:rPr lang="it-IT" dirty="0"/>
              <a:t> ab </a:t>
            </a:r>
            <a:r>
              <a:rPr lang="it-IT" dirty="0" err="1"/>
              <a:t>ipsuntior</a:t>
            </a:r>
            <a:r>
              <a:rPr lang="it-IT" dirty="0"/>
              <a:t> </a:t>
            </a:r>
            <a:r>
              <a:rPr lang="it-IT" dirty="0" err="1"/>
              <a:t>serferectume</a:t>
            </a:r>
            <a:r>
              <a:rPr lang="it-IT" dirty="0"/>
              <a:t> </a:t>
            </a:r>
            <a:r>
              <a:rPr lang="it-IT" dirty="0" err="1"/>
              <a:t>laccuptat</a:t>
            </a:r>
            <a:r>
              <a:rPr lang="it-IT" dirty="0"/>
              <a:t> </a:t>
            </a:r>
            <a:r>
              <a:rPr lang="it-IT" dirty="0" err="1"/>
              <a:t>alibus</a:t>
            </a:r>
            <a:r>
              <a:rPr lang="it-IT" dirty="0"/>
              <a:t> aria </a:t>
            </a:r>
            <a:r>
              <a:rPr lang="it-IT" dirty="0" err="1"/>
              <a:t>cum</a:t>
            </a:r>
            <a:r>
              <a:rPr lang="it-IT" dirty="0"/>
              <a:t> a </a:t>
            </a:r>
            <a:r>
              <a:rPr lang="it-IT" dirty="0" err="1"/>
              <a:t>sam</a:t>
            </a:r>
            <a:r>
              <a:rPr lang="it-IT" dirty="0"/>
              <a:t> </a:t>
            </a:r>
            <a:r>
              <a:rPr lang="it-IT" dirty="0" err="1"/>
              <a:t>dipid</a:t>
            </a:r>
            <a:r>
              <a:rPr lang="it-IT" dirty="0"/>
              <a:t> </a:t>
            </a:r>
            <a:r>
              <a:rPr lang="it-IT" dirty="0" err="1"/>
              <a:t>que</a:t>
            </a:r>
            <a:r>
              <a:rPr lang="it-IT" dirty="0"/>
              <a:t> et </a:t>
            </a:r>
            <a:r>
              <a:rPr lang="it-IT" dirty="0" err="1"/>
              <a:t>lacernam</a:t>
            </a:r>
            <a:r>
              <a:rPr lang="it-IT" dirty="0"/>
              <a:t> </a:t>
            </a:r>
            <a:r>
              <a:rPr lang="it-IT" dirty="0" err="1"/>
              <a:t>sundianis</a:t>
            </a:r>
            <a:r>
              <a:rPr lang="it-IT" dirty="0"/>
              <a:t> del </a:t>
            </a:r>
            <a:r>
              <a:rPr lang="it-IT" dirty="0" err="1"/>
              <a:t>minit</a:t>
            </a:r>
            <a:r>
              <a:rPr lang="it-IT" dirty="0"/>
              <a:t> </a:t>
            </a:r>
            <a:r>
              <a:rPr lang="it-IT" dirty="0" err="1"/>
              <a:t>am</a:t>
            </a:r>
            <a:r>
              <a:rPr lang="it-IT" dirty="0"/>
              <a:t> </a:t>
            </a:r>
            <a:r>
              <a:rPr lang="it-IT" dirty="0" err="1"/>
              <a:t>accupture</a:t>
            </a:r>
            <a:r>
              <a:rPr lang="it-IT" dirty="0"/>
              <a:t> </a:t>
            </a:r>
            <a:r>
              <a:rPr lang="it-IT" dirty="0" err="1"/>
              <a:t>maiorehent</a:t>
            </a:r>
            <a:r>
              <a:rPr lang="it-IT" dirty="0"/>
              <a:t>. Tex </a:t>
            </a:r>
            <a:r>
              <a:rPr lang="it-IT" dirty="0" err="1"/>
              <a:t>estorporem</a:t>
            </a:r>
            <a:r>
              <a:rPr lang="it-IT" dirty="0"/>
              <a:t> </a:t>
            </a:r>
            <a:r>
              <a:rPr lang="it-IT" dirty="0" err="1"/>
              <a:t>facculparum</a:t>
            </a:r>
            <a:r>
              <a:rPr lang="it-IT" dirty="0"/>
              <a:t> </a:t>
            </a:r>
            <a:r>
              <a:rPr lang="it-IT" dirty="0" err="1"/>
              <a:t>quae</a:t>
            </a:r>
            <a:r>
              <a:rPr lang="it-IT" dirty="0"/>
              <a:t> </a:t>
            </a:r>
            <a:r>
              <a:rPr lang="it-IT" dirty="0" err="1"/>
              <a:t>maximi</a:t>
            </a:r>
            <a:r>
              <a:rPr lang="it-IT" dirty="0"/>
              <a:t>, qui </a:t>
            </a:r>
            <a:r>
              <a:rPr lang="it-IT" dirty="0" err="1"/>
              <a:t>oditatq</a:t>
            </a:r>
            <a:r>
              <a:rPr lang="it-IT" dirty="0"/>
              <a:t>.</a:t>
            </a:r>
          </a:p>
          <a:p>
            <a:pPr lvl="0"/>
            <a:r>
              <a:rPr lang="it-IT" dirty="0"/>
              <a:t>A si </a:t>
            </a:r>
            <a:r>
              <a:rPr lang="it-IT" dirty="0" err="1"/>
              <a:t>cuscim</a:t>
            </a:r>
            <a:r>
              <a:rPr lang="it-IT" dirty="0"/>
              <a:t> </a:t>
            </a:r>
            <a:r>
              <a:rPr lang="it-IT" dirty="0" err="1"/>
              <a:t>ium</a:t>
            </a:r>
            <a:r>
              <a:rPr lang="it-IT" dirty="0"/>
              <a:t> </a:t>
            </a:r>
            <a:r>
              <a:rPr lang="it-IT" dirty="0" err="1"/>
              <a:t>dolorer</a:t>
            </a:r>
            <a:r>
              <a:rPr lang="it-IT" dirty="0"/>
              <a:t> </a:t>
            </a:r>
            <a:r>
              <a:rPr lang="it-IT" dirty="0" err="1"/>
              <a:t>ovidunt</a:t>
            </a:r>
            <a:r>
              <a:rPr lang="it-IT" dirty="0"/>
              <a:t> </a:t>
            </a:r>
            <a:r>
              <a:rPr lang="it-IT" dirty="0" err="1"/>
              <a:t>ellab</a:t>
            </a:r>
            <a:r>
              <a:rPr lang="it-IT" dirty="0"/>
              <a:t> </a:t>
            </a:r>
            <a:r>
              <a:rPr lang="it-IT" dirty="0" err="1"/>
              <a:t>iur</a:t>
            </a:r>
            <a:r>
              <a:rPr lang="it-IT" dirty="0"/>
              <a:t>, </a:t>
            </a:r>
            <a:r>
              <a:rPr lang="it-IT" dirty="0" err="1"/>
              <a:t>ipsuntios</a:t>
            </a:r>
            <a:r>
              <a:rPr lang="it-IT" dirty="0"/>
              <a:t> </a:t>
            </a:r>
            <a:r>
              <a:rPr lang="it-IT" dirty="0" err="1"/>
              <a:t>eictium</a:t>
            </a:r>
            <a:r>
              <a:rPr lang="it-IT" dirty="0"/>
              <a:t> </a:t>
            </a:r>
            <a:r>
              <a:rPr lang="it-IT" dirty="0" err="1"/>
              <a:t>ipsum</a:t>
            </a:r>
            <a:r>
              <a:rPr lang="it-IT" dirty="0"/>
              <a:t> </a:t>
            </a:r>
            <a:r>
              <a:rPr lang="it-IT" dirty="0" err="1"/>
              <a:t>que</a:t>
            </a:r>
            <a:r>
              <a:rPr lang="it-IT" dirty="0"/>
              <a:t> </a:t>
            </a:r>
            <a:r>
              <a:rPr lang="it-IT" dirty="0" err="1"/>
              <a:t>laborit</a:t>
            </a:r>
            <a:r>
              <a:rPr lang="it-IT" dirty="0"/>
              <a:t>.</a:t>
            </a:r>
          </a:p>
          <a:p>
            <a:pPr lvl="0"/>
            <a:r>
              <a:rPr lang="it-IT" dirty="0"/>
              <a:t>Fero est </a:t>
            </a:r>
            <a:r>
              <a:rPr lang="it-IT" dirty="0" err="1"/>
              <a:t>pore</a:t>
            </a:r>
            <a:r>
              <a:rPr lang="it-IT" dirty="0"/>
              <a:t> </a:t>
            </a:r>
            <a:r>
              <a:rPr lang="it-IT" dirty="0" err="1"/>
              <a:t>eatiunt</a:t>
            </a:r>
            <a:r>
              <a:rPr lang="it-IT" dirty="0"/>
              <a:t> ea </a:t>
            </a:r>
            <a:r>
              <a:rPr lang="it-IT" dirty="0" err="1"/>
              <a:t>dolecest</a:t>
            </a:r>
            <a:r>
              <a:rPr lang="it-IT" dirty="0"/>
              <a:t> </a:t>
            </a:r>
            <a:r>
              <a:rPr lang="it-IT" dirty="0" err="1"/>
              <a:t>aperi</a:t>
            </a:r>
            <a:r>
              <a:rPr lang="it-IT" dirty="0"/>
              <a:t> </a:t>
            </a:r>
            <a:r>
              <a:rPr lang="it-IT" dirty="0" err="1"/>
              <a:t>inis</a:t>
            </a:r>
            <a:r>
              <a:rPr lang="it-IT" dirty="0"/>
              <a:t> </a:t>
            </a:r>
            <a:r>
              <a:rPr lang="it-IT" dirty="0" err="1"/>
              <a:t>alibus</a:t>
            </a:r>
            <a:r>
              <a:rPr lang="it-IT" dirty="0"/>
              <a:t> </a:t>
            </a:r>
            <a:r>
              <a:rPr lang="it-IT" dirty="0" err="1"/>
              <a:t>verspis</a:t>
            </a:r>
            <a:r>
              <a:rPr lang="it-IT" dirty="0"/>
              <a:t> dolo </a:t>
            </a:r>
            <a:r>
              <a:rPr lang="it-IT" dirty="0" err="1"/>
              <a:t>molorate</a:t>
            </a:r>
            <a:r>
              <a:rPr lang="it-IT" dirty="0"/>
              <a:t> </a:t>
            </a:r>
            <a:r>
              <a:rPr lang="it-IT" dirty="0" err="1"/>
              <a:t>velendi</a:t>
            </a:r>
            <a:r>
              <a:rPr lang="it-IT" dirty="0"/>
              <a:t> </a:t>
            </a:r>
            <a:r>
              <a:rPr lang="it-IT" dirty="0" err="1"/>
              <a:t>is</a:t>
            </a:r>
            <a:r>
              <a:rPr lang="it-IT" dirty="0"/>
              <a:t> ex </a:t>
            </a:r>
            <a:r>
              <a:rPr lang="it-IT" dirty="0" err="1"/>
              <a:t>eatem</a:t>
            </a:r>
            <a:r>
              <a:rPr lang="it-IT" dirty="0"/>
              <a:t> </a:t>
            </a:r>
            <a:r>
              <a:rPr lang="it-IT" dirty="0" err="1"/>
              <a:t>faceperum</a:t>
            </a:r>
            <a:r>
              <a:rPr lang="it-IT" dirty="0"/>
              <a:t> res </a:t>
            </a:r>
            <a:r>
              <a:rPr lang="it-IT" dirty="0" err="1"/>
              <a:t>dellorem</a:t>
            </a:r>
            <a:r>
              <a:rPr lang="it-IT" dirty="0"/>
              <a:t> </a:t>
            </a:r>
            <a:r>
              <a:rPr lang="it-IT" dirty="0" err="1"/>
              <a:t>reculloresti</a:t>
            </a:r>
            <a:r>
              <a:rPr lang="it-IT" dirty="0"/>
              <a:t> ad </a:t>
            </a:r>
            <a:r>
              <a:rPr lang="it-IT" dirty="0" err="1"/>
              <a:t>untias</a:t>
            </a:r>
            <a:r>
              <a:rPr lang="it-IT" dirty="0"/>
              <a:t> </a:t>
            </a:r>
            <a:r>
              <a:rPr lang="it-IT" dirty="0" err="1"/>
              <a:t>quaspelitem</a:t>
            </a:r>
            <a:r>
              <a:rPr lang="it-IT" dirty="0"/>
              <a:t> </a:t>
            </a:r>
            <a:r>
              <a:rPr lang="it-IT" dirty="0" err="1"/>
              <a:t>atur</a:t>
            </a:r>
            <a:r>
              <a:rPr lang="it-IT" dirty="0"/>
              <a:t> </a:t>
            </a:r>
            <a:r>
              <a:rPr lang="it-IT" dirty="0" err="1"/>
              <a:t>apitateItatem</a:t>
            </a:r>
            <a:r>
              <a:rPr lang="it-IT" dirty="0"/>
              <a:t> id </a:t>
            </a:r>
            <a:r>
              <a:rPr lang="it-IT" dirty="0" err="1"/>
              <a:t>estis</a:t>
            </a:r>
            <a:r>
              <a:rPr lang="it-IT" dirty="0"/>
              <a:t> </a:t>
            </a:r>
            <a:r>
              <a:rPr lang="it-IT" dirty="0" err="1"/>
              <a:t>eaquis</a:t>
            </a:r>
            <a:r>
              <a:rPr lang="it-IT" dirty="0"/>
              <a:t> por.</a:t>
            </a:r>
          </a:p>
        </p:txBody>
      </p:sp>
      <p:sp>
        <p:nvSpPr>
          <p:cNvPr id="5" name="CasellaDiTesto 4">
            <a:extLst>
              <a:ext uri="{FF2B5EF4-FFF2-40B4-BE49-F238E27FC236}">
                <a16:creationId xmlns:a16="http://schemas.microsoft.com/office/drawing/2014/main" id="{659546CC-431D-55C3-5074-DF94627EC5B0}"/>
              </a:ext>
            </a:extLst>
          </p:cNvPr>
          <p:cNvSpPr txBox="1"/>
          <p:nvPr userDrawn="1"/>
        </p:nvSpPr>
        <p:spPr>
          <a:xfrm>
            <a:off x="5379522" y="2645228"/>
            <a:ext cx="0" cy="0"/>
          </a:xfrm>
          <a:prstGeom prst="rect">
            <a:avLst/>
          </a:prstGeom>
        </p:spPr>
        <p:txBody>
          <a:bodyPr vert="horz" wrap="none" lIns="0" tIns="0" rIns="0" bIns="0" rtlCol="0" anchor="t" anchorCtr="0">
            <a:noAutofit/>
          </a:bodyPr>
          <a:lstStyle/>
          <a:p>
            <a:pPr algn="l"/>
            <a:endParaRPr lang="it-IT" sz="1350" b="0" i="0" dirty="0">
              <a:latin typeface="Corbel Light" panose="020B0303020204020204" pitchFamily="34" charset="0"/>
            </a:endParaRPr>
          </a:p>
        </p:txBody>
      </p:sp>
    </p:spTree>
    <p:extLst>
      <p:ext uri="{BB962C8B-B14F-4D97-AF65-F5344CB8AC3E}">
        <p14:creationId xmlns:p14="http://schemas.microsoft.com/office/powerpoint/2010/main" val="3702468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xt DX 1 foto">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D60B1CDD-0EB7-1EB4-4F73-2638134B6A5F}"/>
              </a:ext>
            </a:extLst>
          </p:cNvPr>
          <p:cNvSpPr>
            <a:spLocks noGrp="1"/>
          </p:cNvSpPr>
          <p:nvPr>
            <p:ph type="pic" sz="quarter" idx="14"/>
          </p:nvPr>
        </p:nvSpPr>
        <p:spPr>
          <a:xfrm>
            <a:off x="1" y="809244"/>
            <a:ext cx="4381926" cy="4104000"/>
          </a:xfrm>
          <a:prstGeom prst="rect">
            <a:avLst/>
          </a:prstGeom>
        </p:spPr>
        <p:txBody>
          <a:bodyPr/>
          <a:lstStyle>
            <a:lvl1pPr>
              <a:defRPr>
                <a:solidFill>
                  <a:srgbClr val="0057A3"/>
                </a:solidFill>
              </a:defRPr>
            </a:lvl1pPr>
          </a:lstStyle>
          <a:p>
            <a:r>
              <a:rPr lang="it-IT"/>
              <a:t>Fare clic sull'icona per inserire un'immagine</a:t>
            </a:r>
            <a:endParaRPr lang="en-GB"/>
          </a:p>
        </p:txBody>
      </p:sp>
      <p:sp>
        <p:nvSpPr>
          <p:cNvPr id="2" name="Content Placeholder 3">
            <a:extLst>
              <a:ext uri="{FF2B5EF4-FFF2-40B4-BE49-F238E27FC236}">
                <a16:creationId xmlns:a16="http://schemas.microsoft.com/office/drawing/2014/main" id="{8AA03617-C873-2D64-AA8F-2FF7328B6CAB}"/>
              </a:ext>
            </a:extLst>
          </p:cNvPr>
          <p:cNvSpPr>
            <a:spLocks noGrp="1"/>
          </p:cNvSpPr>
          <p:nvPr>
            <p:ph sz="half" idx="15" hasCustomPrompt="1"/>
          </p:nvPr>
        </p:nvSpPr>
        <p:spPr>
          <a:xfrm>
            <a:off x="4572000" y="972000"/>
            <a:ext cx="4041122" cy="580848"/>
          </a:xfrm>
          <a:prstGeom prst="rect">
            <a:avLst/>
          </a:prstGeom>
        </p:spPr>
        <p:txBody>
          <a:bodyPr/>
          <a:lstStyle>
            <a:lvl1pPr>
              <a:defRPr sz="1500" b="0" i="0">
                <a:solidFill>
                  <a:srgbClr val="0D395F"/>
                </a:solidFill>
                <a:latin typeface="Corbel Light" panose="020B0303020204020204" pitchFamily="34" charset="0"/>
              </a:defRPr>
            </a:lvl1pPr>
            <a:lvl2pPr>
              <a:defRPr sz="1500" b="0" i="0">
                <a:solidFill>
                  <a:srgbClr val="0057A3"/>
                </a:solidFill>
                <a:latin typeface="Corbel Light" panose="020B0303020204020204" pitchFamily="34" charset="0"/>
              </a:defRPr>
            </a:lvl2pPr>
            <a:lvl3pPr>
              <a:defRPr sz="1500" b="0" i="0">
                <a:solidFill>
                  <a:srgbClr val="0057A3"/>
                </a:solidFill>
                <a:latin typeface="Corbel Light" panose="020B0303020204020204" pitchFamily="34" charset="0"/>
              </a:defRPr>
            </a:lvl3pPr>
            <a:lvl4pPr>
              <a:defRPr sz="1500" b="0" i="0">
                <a:solidFill>
                  <a:srgbClr val="0057A3"/>
                </a:solidFill>
                <a:latin typeface="Corbel Light" panose="020B0303020204020204" pitchFamily="34" charset="0"/>
              </a:defRPr>
            </a:lvl4pPr>
          </a:lstStyle>
          <a:p>
            <a:pPr lvl="0"/>
            <a:r>
              <a:rPr lang="it-IT" dirty="0"/>
              <a:t>Optional </a:t>
            </a:r>
            <a:r>
              <a:rPr lang="it-IT" dirty="0" err="1"/>
              <a:t>subtitle</a:t>
            </a:r>
            <a:endParaRPr lang="it-IT" dirty="0"/>
          </a:p>
        </p:txBody>
      </p:sp>
      <p:sp>
        <p:nvSpPr>
          <p:cNvPr id="3" name="Segnaposto testo 32">
            <a:extLst>
              <a:ext uri="{FF2B5EF4-FFF2-40B4-BE49-F238E27FC236}">
                <a16:creationId xmlns:a16="http://schemas.microsoft.com/office/drawing/2014/main" id="{407FA5C5-621F-8A83-3552-B5DA5E7D84E7}"/>
              </a:ext>
            </a:extLst>
          </p:cNvPr>
          <p:cNvSpPr>
            <a:spLocks noGrp="1"/>
          </p:cNvSpPr>
          <p:nvPr>
            <p:ph type="body" sz="quarter" idx="16" hasCustomPrompt="1"/>
          </p:nvPr>
        </p:nvSpPr>
        <p:spPr>
          <a:xfrm>
            <a:off x="4572000" y="1566000"/>
            <a:ext cx="4041122" cy="233471"/>
          </a:xfrm>
        </p:spPr>
        <p:txBody>
          <a:bodyPr/>
          <a:lstStyle>
            <a:lvl1pPr algn="l">
              <a:buFontTx/>
              <a:buNone/>
              <a:defRPr b="1" i="0">
                <a:solidFill>
                  <a:srgbClr val="0D395F"/>
                </a:solidFill>
                <a:latin typeface="Corbel" panose="020B0503020204020204" pitchFamily="34" charset="0"/>
              </a:defRPr>
            </a:lvl1pPr>
            <a:lvl2pPr algn="l">
              <a:buFontTx/>
              <a:buNone/>
              <a:defRPr/>
            </a:lvl2pPr>
            <a:lvl3pPr algn="l">
              <a:buFontTx/>
              <a:buNone/>
              <a:defRPr/>
            </a:lvl3pPr>
            <a:lvl4pPr algn="l">
              <a:buFontTx/>
              <a:buNone/>
              <a:defRPr/>
            </a:lvl4pPr>
            <a:lvl5pPr marL="1371600" indent="0" algn="l">
              <a:buFontTx/>
              <a:buNone/>
              <a:defRPr/>
            </a:lvl5pPr>
          </a:lstStyle>
          <a:p>
            <a:pPr lvl="0"/>
            <a:r>
              <a:rPr lang="it-IT" dirty="0" err="1"/>
              <a:t>Subheadline</a:t>
            </a:r>
            <a:endParaRPr lang="it-IT" dirty="0"/>
          </a:p>
        </p:txBody>
      </p:sp>
      <p:sp>
        <p:nvSpPr>
          <p:cNvPr id="4" name="Segnaposto testo 32">
            <a:extLst>
              <a:ext uri="{FF2B5EF4-FFF2-40B4-BE49-F238E27FC236}">
                <a16:creationId xmlns:a16="http://schemas.microsoft.com/office/drawing/2014/main" id="{82FB8D32-B127-5FAA-938A-1522203769DA}"/>
              </a:ext>
            </a:extLst>
          </p:cNvPr>
          <p:cNvSpPr>
            <a:spLocks noGrp="1"/>
          </p:cNvSpPr>
          <p:nvPr>
            <p:ph type="body" sz="quarter" idx="17" hasCustomPrompt="1"/>
          </p:nvPr>
        </p:nvSpPr>
        <p:spPr>
          <a:xfrm>
            <a:off x="4572000" y="1809000"/>
            <a:ext cx="4041122" cy="2772144"/>
          </a:xfrm>
        </p:spPr>
        <p:txBody>
          <a:bodyPr/>
          <a:lstStyle>
            <a:lvl1pPr algn="l">
              <a:buFontTx/>
              <a:buNone/>
              <a:defRPr b="0" i="0">
                <a:solidFill>
                  <a:schemeClr val="tx1"/>
                </a:solidFill>
                <a:latin typeface="Corbel Light" panose="020B0303020204020204" pitchFamily="34" charset="0"/>
              </a:defRPr>
            </a:lvl1pPr>
            <a:lvl2pPr algn="l">
              <a:buFontTx/>
              <a:buNone/>
              <a:defRPr/>
            </a:lvl2pPr>
            <a:lvl3pPr algn="l">
              <a:buFontTx/>
              <a:buNone/>
              <a:defRPr/>
            </a:lvl3pPr>
            <a:lvl4pPr algn="l">
              <a:buFontTx/>
              <a:buNone/>
              <a:defRPr/>
            </a:lvl4pPr>
            <a:lvl5pPr marL="1371600" indent="0" algn="l">
              <a:buFontTx/>
              <a:buNone/>
              <a:defRPr/>
            </a:lvl5pPr>
          </a:lstStyle>
          <a:p>
            <a:pPr lvl="0"/>
            <a:r>
              <a:rPr lang="it-IT" dirty="0"/>
              <a:t>A si </a:t>
            </a:r>
            <a:r>
              <a:rPr lang="it-IT" dirty="0" err="1"/>
              <a:t>cuscim</a:t>
            </a:r>
            <a:r>
              <a:rPr lang="it-IT" dirty="0"/>
              <a:t> </a:t>
            </a:r>
            <a:r>
              <a:rPr lang="it-IT" dirty="0" err="1"/>
              <a:t>ium</a:t>
            </a:r>
            <a:r>
              <a:rPr lang="it-IT" dirty="0"/>
              <a:t> </a:t>
            </a:r>
            <a:r>
              <a:rPr lang="it-IT" dirty="0" err="1"/>
              <a:t>dolorer</a:t>
            </a:r>
            <a:r>
              <a:rPr lang="it-IT" dirty="0"/>
              <a:t> </a:t>
            </a:r>
            <a:r>
              <a:rPr lang="it-IT" dirty="0" err="1"/>
              <a:t>ovidunt</a:t>
            </a:r>
            <a:r>
              <a:rPr lang="it-IT" dirty="0"/>
              <a:t> </a:t>
            </a:r>
            <a:r>
              <a:rPr lang="it-IT" dirty="0" err="1"/>
              <a:t>ellab</a:t>
            </a:r>
            <a:r>
              <a:rPr lang="it-IT" dirty="0"/>
              <a:t> </a:t>
            </a:r>
            <a:r>
              <a:rPr lang="it-IT" dirty="0" err="1"/>
              <a:t>iur</a:t>
            </a:r>
            <a:r>
              <a:rPr lang="it-IT" dirty="0"/>
              <a:t>, </a:t>
            </a:r>
            <a:r>
              <a:rPr lang="it-IT" dirty="0" err="1"/>
              <a:t>ipsuntios</a:t>
            </a:r>
            <a:r>
              <a:rPr lang="it-IT" dirty="0"/>
              <a:t> </a:t>
            </a:r>
            <a:r>
              <a:rPr lang="it-IT" dirty="0" err="1"/>
              <a:t>eictium</a:t>
            </a:r>
            <a:r>
              <a:rPr lang="it-IT" dirty="0"/>
              <a:t> </a:t>
            </a:r>
            <a:r>
              <a:rPr lang="it-IT" dirty="0" err="1"/>
              <a:t>ipsum</a:t>
            </a:r>
            <a:r>
              <a:rPr lang="it-IT" dirty="0"/>
              <a:t> </a:t>
            </a:r>
            <a:r>
              <a:rPr lang="it-IT" dirty="0" err="1"/>
              <a:t>que</a:t>
            </a:r>
            <a:r>
              <a:rPr lang="it-IT" dirty="0"/>
              <a:t> </a:t>
            </a:r>
            <a:r>
              <a:rPr lang="it-IT" dirty="0" err="1"/>
              <a:t>laborit</a:t>
            </a:r>
            <a:r>
              <a:rPr lang="it-IT" dirty="0"/>
              <a:t>.</a:t>
            </a:r>
          </a:p>
          <a:p>
            <a:pPr lvl="0"/>
            <a:r>
              <a:rPr lang="it-IT" dirty="0"/>
              <a:t>Fero est </a:t>
            </a:r>
            <a:r>
              <a:rPr lang="it-IT" dirty="0" err="1"/>
              <a:t>pore</a:t>
            </a:r>
            <a:r>
              <a:rPr lang="it-IT" dirty="0"/>
              <a:t> </a:t>
            </a:r>
            <a:r>
              <a:rPr lang="it-IT" dirty="0" err="1"/>
              <a:t>eatiunt</a:t>
            </a:r>
            <a:r>
              <a:rPr lang="it-IT" dirty="0"/>
              <a:t> ea </a:t>
            </a:r>
            <a:r>
              <a:rPr lang="it-IT" dirty="0" err="1"/>
              <a:t>dolecest</a:t>
            </a:r>
            <a:r>
              <a:rPr lang="it-IT" dirty="0"/>
              <a:t> </a:t>
            </a:r>
            <a:r>
              <a:rPr lang="it-IT" dirty="0" err="1"/>
              <a:t>aperi</a:t>
            </a:r>
            <a:r>
              <a:rPr lang="it-IT" dirty="0"/>
              <a:t> </a:t>
            </a:r>
            <a:r>
              <a:rPr lang="it-IT" dirty="0" err="1"/>
              <a:t>inis</a:t>
            </a:r>
            <a:r>
              <a:rPr lang="it-IT" dirty="0"/>
              <a:t> </a:t>
            </a:r>
            <a:r>
              <a:rPr lang="it-IT" dirty="0" err="1"/>
              <a:t>alibus</a:t>
            </a:r>
            <a:r>
              <a:rPr lang="it-IT" dirty="0"/>
              <a:t> </a:t>
            </a:r>
            <a:r>
              <a:rPr lang="it-IT" dirty="0" err="1"/>
              <a:t>verspis</a:t>
            </a:r>
            <a:r>
              <a:rPr lang="it-IT" dirty="0"/>
              <a:t> dolo </a:t>
            </a:r>
            <a:r>
              <a:rPr lang="it-IT" dirty="0" err="1"/>
              <a:t>molorate</a:t>
            </a:r>
            <a:r>
              <a:rPr lang="it-IT" dirty="0"/>
              <a:t> </a:t>
            </a:r>
            <a:r>
              <a:rPr lang="it-IT" dirty="0" err="1"/>
              <a:t>velendi</a:t>
            </a:r>
            <a:r>
              <a:rPr lang="it-IT" dirty="0"/>
              <a:t> </a:t>
            </a:r>
            <a:r>
              <a:rPr lang="it-IT" dirty="0" err="1"/>
              <a:t>is</a:t>
            </a:r>
            <a:r>
              <a:rPr lang="it-IT" dirty="0"/>
              <a:t> ex </a:t>
            </a:r>
            <a:r>
              <a:rPr lang="it-IT" dirty="0" err="1"/>
              <a:t>eatem</a:t>
            </a:r>
            <a:r>
              <a:rPr lang="it-IT" dirty="0"/>
              <a:t> </a:t>
            </a:r>
            <a:r>
              <a:rPr lang="it-IT" dirty="0" err="1"/>
              <a:t>faceperum</a:t>
            </a:r>
            <a:r>
              <a:rPr lang="it-IT" dirty="0"/>
              <a:t> res </a:t>
            </a:r>
            <a:r>
              <a:rPr lang="it-IT" dirty="0" err="1"/>
              <a:t>dellorem</a:t>
            </a:r>
            <a:r>
              <a:rPr lang="it-IT" dirty="0"/>
              <a:t> </a:t>
            </a:r>
            <a:r>
              <a:rPr lang="it-IT" dirty="0" err="1"/>
              <a:t>reculloresti</a:t>
            </a:r>
            <a:r>
              <a:rPr lang="it-IT" dirty="0"/>
              <a:t> ad </a:t>
            </a:r>
            <a:r>
              <a:rPr lang="it-IT" dirty="0" err="1"/>
              <a:t>untias</a:t>
            </a:r>
            <a:r>
              <a:rPr lang="it-IT" dirty="0"/>
              <a:t> </a:t>
            </a:r>
            <a:r>
              <a:rPr lang="it-IT" dirty="0" err="1"/>
              <a:t>quaspelitem</a:t>
            </a:r>
            <a:r>
              <a:rPr lang="it-IT" dirty="0"/>
              <a:t> </a:t>
            </a:r>
            <a:r>
              <a:rPr lang="it-IT" dirty="0" err="1"/>
              <a:t>atur</a:t>
            </a:r>
            <a:r>
              <a:rPr lang="it-IT" dirty="0"/>
              <a:t> </a:t>
            </a:r>
            <a:r>
              <a:rPr lang="it-IT" dirty="0" err="1"/>
              <a:t>apitateItatem</a:t>
            </a:r>
            <a:r>
              <a:rPr lang="it-IT" dirty="0"/>
              <a:t> id </a:t>
            </a:r>
            <a:r>
              <a:rPr lang="it-IT" dirty="0" err="1"/>
              <a:t>estis</a:t>
            </a:r>
            <a:r>
              <a:rPr lang="it-IT" dirty="0"/>
              <a:t> </a:t>
            </a:r>
            <a:r>
              <a:rPr lang="it-IT" dirty="0" err="1"/>
              <a:t>eaquis</a:t>
            </a:r>
            <a:r>
              <a:rPr lang="it-IT" dirty="0"/>
              <a:t> por.</a:t>
            </a:r>
          </a:p>
          <a:p>
            <a:pPr lvl="0"/>
            <a:r>
              <a:rPr lang="it-IT" dirty="0" err="1"/>
              <a:t>Minus</a:t>
            </a:r>
            <a:r>
              <a:rPr lang="it-IT" dirty="0"/>
              <a:t> </a:t>
            </a:r>
            <a:r>
              <a:rPr lang="it-IT" dirty="0" err="1"/>
              <a:t>minctoratur</a:t>
            </a:r>
            <a:r>
              <a:rPr lang="it-IT" dirty="0"/>
              <a:t> </a:t>
            </a:r>
            <a:r>
              <a:rPr lang="it-IT" dirty="0" err="1"/>
              <a:t>milis</a:t>
            </a:r>
            <a:r>
              <a:rPr lang="it-IT" dirty="0"/>
              <a:t> </a:t>
            </a:r>
            <a:r>
              <a:rPr lang="it-IT" dirty="0" err="1"/>
              <a:t>cor</a:t>
            </a:r>
            <a:r>
              <a:rPr lang="it-IT" dirty="0"/>
              <a:t> </a:t>
            </a:r>
            <a:r>
              <a:rPr lang="it-IT" dirty="0" err="1"/>
              <a:t>sinci</a:t>
            </a:r>
            <a:r>
              <a:rPr lang="it-IT" dirty="0"/>
              <a:t> </a:t>
            </a:r>
            <a:r>
              <a:rPr lang="it-IT" dirty="0" err="1"/>
              <a:t>ideni</a:t>
            </a:r>
            <a:r>
              <a:rPr lang="it-IT" dirty="0"/>
              <a:t> ut </a:t>
            </a:r>
            <a:r>
              <a:rPr lang="it-IT" dirty="0" err="1"/>
              <a:t>quas</a:t>
            </a:r>
            <a:r>
              <a:rPr lang="it-IT" dirty="0"/>
              <a:t> mos </a:t>
            </a:r>
            <a:r>
              <a:rPr lang="it-IT" dirty="0" err="1"/>
              <a:t>archit</a:t>
            </a:r>
            <a:r>
              <a:rPr lang="it-IT" dirty="0"/>
              <a:t> </a:t>
            </a:r>
            <a:r>
              <a:rPr lang="it-IT" dirty="0" err="1"/>
              <a:t>licab</a:t>
            </a:r>
            <a:r>
              <a:rPr lang="it-IT" dirty="0"/>
              <a:t> </a:t>
            </a:r>
            <a:r>
              <a:rPr lang="it-IT" dirty="0" err="1"/>
              <a:t>iderum</a:t>
            </a:r>
            <a:r>
              <a:rPr lang="it-IT" dirty="0"/>
              <a:t> et </a:t>
            </a:r>
            <a:r>
              <a:rPr lang="it-IT" dirty="0" err="1"/>
              <a:t>landi</a:t>
            </a:r>
            <a:r>
              <a:rPr lang="it-IT" dirty="0"/>
              <a:t> </a:t>
            </a:r>
            <a:r>
              <a:rPr lang="it-IT" dirty="0" err="1"/>
              <a:t>ulparit</a:t>
            </a:r>
            <a:r>
              <a:rPr lang="it-IT" dirty="0"/>
              <a:t> </a:t>
            </a:r>
            <a:r>
              <a:rPr lang="it-IT" dirty="0" err="1"/>
              <a:t>poremque</a:t>
            </a:r>
            <a:r>
              <a:rPr lang="it-IT" dirty="0"/>
              <a:t> ex </a:t>
            </a:r>
            <a:r>
              <a:rPr lang="it-IT" dirty="0" err="1"/>
              <a:t>estorporem</a:t>
            </a:r>
            <a:r>
              <a:rPr lang="it-IT" dirty="0"/>
              <a:t> </a:t>
            </a:r>
            <a:r>
              <a:rPr lang="it-IT" dirty="0" err="1"/>
              <a:t>facculparum</a:t>
            </a:r>
            <a:r>
              <a:rPr lang="it-IT" dirty="0"/>
              <a:t> </a:t>
            </a:r>
            <a:r>
              <a:rPr lang="it-IT" dirty="0" err="1"/>
              <a:t>quae</a:t>
            </a:r>
            <a:r>
              <a:rPr lang="it-IT" dirty="0"/>
              <a:t> </a:t>
            </a:r>
            <a:r>
              <a:rPr lang="it-IT" dirty="0" err="1"/>
              <a:t>maximi</a:t>
            </a:r>
            <a:r>
              <a:rPr lang="it-IT" dirty="0"/>
              <a:t>, qui </a:t>
            </a:r>
            <a:r>
              <a:rPr lang="it-IT" dirty="0" err="1"/>
              <a:t>oditatq</a:t>
            </a:r>
            <a:r>
              <a:rPr lang="it-IT" dirty="0"/>
              <a:t> </a:t>
            </a:r>
            <a:r>
              <a:rPr lang="it-IT" dirty="0" err="1"/>
              <a:t>uoditatate</a:t>
            </a:r>
            <a:r>
              <a:rPr lang="it-IT" dirty="0"/>
              <a:t>.</a:t>
            </a:r>
          </a:p>
          <a:p>
            <a:pPr lvl="0"/>
            <a:r>
              <a:rPr lang="it-IT" dirty="0" err="1"/>
              <a:t>Iusanimil</a:t>
            </a:r>
            <a:r>
              <a:rPr lang="it-IT" dirty="0"/>
              <a:t> </a:t>
            </a:r>
            <a:r>
              <a:rPr lang="it-IT" dirty="0" err="1"/>
              <a:t>evelici</a:t>
            </a:r>
            <a:r>
              <a:rPr lang="it-IT" dirty="0"/>
              <a:t> </a:t>
            </a:r>
            <a:r>
              <a:rPr lang="it-IT" dirty="0" err="1"/>
              <a:t>llendi</a:t>
            </a:r>
            <a:r>
              <a:rPr lang="it-IT" dirty="0"/>
              <a:t> </a:t>
            </a:r>
            <a:r>
              <a:rPr lang="it-IT" dirty="0" err="1"/>
              <a:t>temperione</a:t>
            </a:r>
            <a:r>
              <a:rPr lang="it-IT" dirty="0"/>
              <a:t> </a:t>
            </a:r>
            <a:r>
              <a:rPr lang="it-IT" dirty="0" err="1"/>
              <a:t>expliqu</a:t>
            </a:r>
            <a:r>
              <a:rPr lang="it-IT" dirty="0"/>
              <a:t> </a:t>
            </a:r>
            <a:r>
              <a:rPr lang="it-IT" dirty="0" err="1"/>
              <a:t>ibeatur</a:t>
            </a:r>
            <a:r>
              <a:rPr lang="it-IT" dirty="0"/>
              <a:t> ab </a:t>
            </a:r>
            <a:r>
              <a:rPr lang="it-IT" dirty="0" err="1"/>
              <a:t>ipsuntior</a:t>
            </a:r>
            <a:r>
              <a:rPr lang="it-IT" dirty="0"/>
              <a:t> </a:t>
            </a:r>
            <a:r>
              <a:rPr lang="it-IT" dirty="0" err="1"/>
              <a:t>serferectume</a:t>
            </a:r>
            <a:r>
              <a:rPr lang="it-IT" dirty="0"/>
              <a:t> </a:t>
            </a:r>
            <a:r>
              <a:rPr lang="it-IT" dirty="0" err="1"/>
              <a:t>laccuptat</a:t>
            </a:r>
            <a:r>
              <a:rPr lang="it-IT" dirty="0"/>
              <a:t> </a:t>
            </a:r>
            <a:r>
              <a:rPr lang="it-IT" dirty="0" err="1"/>
              <a:t>alibus</a:t>
            </a:r>
            <a:r>
              <a:rPr lang="it-IT" dirty="0"/>
              <a:t> aria </a:t>
            </a:r>
            <a:r>
              <a:rPr lang="it-IT" dirty="0" err="1"/>
              <a:t>cum</a:t>
            </a:r>
            <a:r>
              <a:rPr lang="it-IT" dirty="0"/>
              <a:t> a </a:t>
            </a:r>
            <a:r>
              <a:rPr lang="it-IT" dirty="0" err="1"/>
              <a:t>sam</a:t>
            </a:r>
            <a:r>
              <a:rPr lang="it-IT" dirty="0"/>
              <a:t> </a:t>
            </a:r>
            <a:r>
              <a:rPr lang="it-IT" dirty="0" err="1"/>
              <a:t>dipid</a:t>
            </a:r>
            <a:r>
              <a:rPr lang="it-IT" dirty="0"/>
              <a:t> </a:t>
            </a:r>
            <a:r>
              <a:rPr lang="it-IT" dirty="0" err="1"/>
              <a:t>que</a:t>
            </a:r>
            <a:r>
              <a:rPr lang="it-IT" dirty="0"/>
              <a:t> et </a:t>
            </a:r>
            <a:r>
              <a:rPr lang="it-IT" dirty="0" err="1"/>
              <a:t>lacernam</a:t>
            </a:r>
            <a:r>
              <a:rPr lang="it-IT" dirty="0"/>
              <a:t> </a:t>
            </a:r>
            <a:r>
              <a:rPr lang="it-IT" dirty="0" err="1"/>
              <a:t>sundianis</a:t>
            </a:r>
            <a:r>
              <a:rPr lang="it-IT" dirty="0"/>
              <a:t> del </a:t>
            </a:r>
            <a:r>
              <a:rPr lang="it-IT" dirty="0" err="1"/>
              <a:t>minit</a:t>
            </a:r>
            <a:r>
              <a:rPr lang="it-IT" dirty="0"/>
              <a:t> </a:t>
            </a:r>
            <a:r>
              <a:rPr lang="it-IT" dirty="0" err="1"/>
              <a:t>am</a:t>
            </a:r>
            <a:r>
              <a:rPr lang="it-IT" dirty="0"/>
              <a:t> </a:t>
            </a:r>
            <a:r>
              <a:rPr lang="it-IT" dirty="0" err="1"/>
              <a:t>accupture</a:t>
            </a:r>
            <a:r>
              <a:rPr lang="it-IT" dirty="0"/>
              <a:t> </a:t>
            </a:r>
            <a:r>
              <a:rPr lang="it-IT" dirty="0" err="1"/>
              <a:t>maiorehent</a:t>
            </a:r>
            <a:r>
              <a:rPr lang="it-IT" dirty="0"/>
              <a:t>. Tex </a:t>
            </a:r>
            <a:r>
              <a:rPr lang="it-IT" dirty="0" err="1"/>
              <a:t>estorporem</a:t>
            </a:r>
            <a:r>
              <a:rPr lang="it-IT" dirty="0"/>
              <a:t> </a:t>
            </a:r>
            <a:r>
              <a:rPr lang="it-IT" dirty="0" err="1"/>
              <a:t>facculparum</a:t>
            </a:r>
            <a:r>
              <a:rPr lang="it-IT" dirty="0"/>
              <a:t> </a:t>
            </a:r>
            <a:r>
              <a:rPr lang="it-IT" dirty="0" err="1"/>
              <a:t>quae</a:t>
            </a:r>
            <a:r>
              <a:rPr lang="it-IT" dirty="0"/>
              <a:t> </a:t>
            </a:r>
            <a:r>
              <a:rPr lang="it-IT" dirty="0" err="1"/>
              <a:t>maximi</a:t>
            </a:r>
            <a:r>
              <a:rPr lang="it-IT" dirty="0"/>
              <a:t>, qui </a:t>
            </a:r>
            <a:r>
              <a:rPr lang="it-IT" dirty="0" err="1"/>
              <a:t>oditatq</a:t>
            </a:r>
            <a:r>
              <a:rPr lang="it-IT" dirty="0"/>
              <a:t>.</a:t>
            </a:r>
          </a:p>
          <a:p>
            <a:pPr lvl="0"/>
            <a:r>
              <a:rPr lang="it-IT" dirty="0"/>
              <a:t>A si </a:t>
            </a:r>
            <a:r>
              <a:rPr lang="it-IT" dirty="0" err="1"/>
              <a:t>cuscim</a:t>
            </a:r>
            <a:r>
              <a:rPr lang="it-IT" dirty="0"/>
              <a:t> </a:t>
            </a:r>
            <a:r>
              <a:rPr lang="it-IT" dirty="0" err="1"/>
              <a:t>ium</a:t>
            </a:r>
            <a:r>
              <a:rPr lang="it-IT" dirty="0"/>
              <a:t> </a:t>
            </a:r>
            <a:r>
              <a:rPr lang="it-IT" dirty="0" err="1"/>
              <a:t>dolorer</a:t>
            </a:r>
            <a:r>
              <a:rPr lang="it-IT" dirty="0"/>
              <a:t> </a:t>
            </a:r>
            <a:r>
              <a:rPr lang="it-IT" dirty="0" err="1"/>
              <a:t>ovidunt</a:t>
            </a:r>
            <a:r>
              <a:rPr lang="it-IT" dirty="0"/>
              <a:t> </a:t>
            </a:r>
            <a:r>
              <a:rPr lang="it-IT" dirty="0" err="1"/>
              <a:t>ellab</a:t>
            </a:r>
            <a:r>
              <a:rPr lang="it-IT" dirty="0"/>
              <a:t> </a:t>
            </a:r>
            <a:r>
              <a:rPr lang="it-IT" dirty="0" err="1"/>
              <a:t>iur</a:t>
            </a:r>
            <a:r>
              <a:rPr lang="it-IT" dirty="0"/>
              <a:t>, </a:t>
            </a:r>
            <a:r>
              <a:rPr lang="it-IT" dirty="0" err="1"/>
              <a:t>ipsuntios</a:t>
            </a:r>
            <a:r>
              <a:rPr lang="it-IT" dirty="0"/>
              <a:t> </a:t>
            </a:r>
            <a:r>
              <a:rPr lang="it-IT" dirty="0" err="1"/>
              <a:t>eictium</a:t>
            </a:r>
            <a:r>
              <a:rPr lang="it-IT" dirty="0"/>
              <a:t> </a:t>
            </a:r>
            <a:r>
              <a:rPr lang="it-IT" dirty="0" err="1"/>
              <a:t>ipsum</a:t>
            </a:r>
            <a:r>
              <a:rPr lang="it-IT" dirty="0"/>
              <a:t> </a:t>
            </a:r>
            <a:r>
              <a:rPr lang="it-IT" dirty="0" err="1"/>
              <a:t>que</a:t>
            </a:r>
            <a:r>
              <a:rPr lang="it-IT" dirty="0"/>
              <a:t> </a:t>
            </a:r>
            <a:r>
              <a:rPr lang="it-IT" dirty="0" err="1"/>
              <a:t>laborit</a:t>
            </a:r>
            <a:r>
              <a:rPr lang="it-IT" dirty="0"/>
              <a:t>.</a:t>
            </a:r>
          </a:p>
          <a:p>
            <a:pPr lvl="0"/>
            <a:r>
              <a:rPr lang="it-IT" dirty="0"/>
              <a:t>Fero est </a:t>
            </a:r>
            <a:r>
              <a:rPr lang="it-IT" dirty="0" err="1"/>
              <a:t>pore</a:t>
            </a:r>
            <a:r>
              <a:rPr lang="it-IT" dirty="0"/>
              <a:t> </a:t>
            </a:r>
            <a:r>
              <a:rPr lang="it-IT" dirty="0" err="1"/>
              <a:t>eatiunt</a:t>
            </a:r>
            <a:r>
              <a:rPr lang="it-IT" dirty="0"/>
              <a:t> ea </a:t>
            </a:r>
            <a:r>
              <a:rPr lang="it-IT" dirty="0" err="1"/>
              <a:t>dolecest</a:t>
            </a:r>
            <a:r>
              <a:rPr lang="it-IT" dirty="0"/>
              <a:t> </a:t>
            </a:r>
            <a:r>
              <a:rPr lang="it-IT" dirty="0" err="1"/>
              <a:t>aperi</a:t>
            </a:r>
            <a:r>
              <a:rPr lang="it-IT" dirty="0"/>
              <a:t> </a:t>
            </a:r>
            <a:r>
              <a:rPr lang="it-IT" dirty="0" err="1"/>
              <a:t>inis</a:t>
            </a:r>
            <a:r>
              <a:rPr lang="it-IT" dirty="0"/>
              <a:t> </a:t>
            </a:r>
            <a:r>
              <a:rPr lang="it-IT" dirty="0" err="1"/>
              <a:t>alibus</a:t>
            </a:r>
            <a:r>
              <a:rPr lang="it-IT" dirty="0"/>
              <a:t> </a:t>
            </a:r>
            <a:r>
              <a:rPr lang="it-IT" dirty="0" err="1"/>
              <a:t>verspis</a:t>
            </a:r>
            <a:r>
              <a:rPr lang="it-IT" dirty="0"/>
              <a:t> dolo </a:t>
            </a:r>
            <a:r>
              <a:rPr lang="it-IT" dirty="0" err="1"/>
              <a:t>molorate</a:t>
            </a:r>
            <a:r>
              <a:rPr lang="it-IT" dirty="0"/>
              <a:t> </a:t>
            </a:r>
            <a:r>
              <a:rPr lang="it-IT" dirty="0" err="1"/>
              <a:t>velendi</a:t>
            </a:r>
            <a:r>
              <a:rPr lang="it-IT" dirty="0"/>
              <a:t> </a:t>
            </a:r>
            <a:r>
              <a:rPr lang="it-IT" dirty="0" err="1"/>
              <a:t>is</a:t>
            </a:r>
            <a:r>
              <a:rPr lang="it-IT" dirty="0"/>
              <a:t> ex </a:t>
            </a:r>
            <a:r>
              <a:rPr lang="it-IT" dirty="0" err="1"/>
              <a:t>eatem</a:t>
            </a:r>
            <a:r>
              <a:rPr lang="it-IT" dirty="0"/>
              <a:t> </a:t>
            </a:r>
            <a:r>
              <a:rPr lang="it-IT" dirty="0" err="1"/>
              <a:t>faceperum</a:t>
            </a:r>
            <a:r>
              <a:rPr lang="it-IT" dirty="0"/>
              <a:t> res </a:t>
            </a:r>
            <a:r>
              <a:rPr lang="it-IT" dirty="0" err="1"/>
              <a:t>dellorem</a:t>
            </a:r>
            <a:r>
              <a:rPr lang="it-IT" dirty="0"/>
              <a:t> </a:t>
            </a:r>
            <a:r>
              <a:rPr lang="it-IT" dirty="0" err="1"/>
              <a:t>reculloresti</a:t>
            </a:r>
            <a:r>
              <a:rPr lang="it-IT" dirty="0"/>
              <a:t> ad </a:t>
            </a:r>
            <a:r>
              <a:rPr lang="it-IT" dirty="0" err="1"/>
              <a:t>untias</a:t>
            </a:r>
            <a:r>
              <a:rPr lang="it-IT" dirty="0"/>
              <a:t> </a:t>
            </a:r>
            <a:r>
              <a:rPr lang="it-IT" dirty="0" err="1"/>
              <a:t>quaspelitem</a:t>
            </a:r>
            <a:r>
              <a:rPr lang="it-IT" dirty="0"/>
              <a:t> </a:t>
            </a:r>
            <a:r>
              <a:rPr lang="it-IT" dirty="0" err="1"/>
              <a:t>atur</a:t>
            </a:r>
            <a:r>
              <a:rPr lang="it-IT" dirty="0"/>
              <a:t> </a:t>
            </a:r>
            <a:r>
              <a:rPr lang="it-IT" dirty="0" err="1"/>
              <a:t>apitateItatem</a:t>
            </a:r>
            <a:r>
              <a:rPr lang="it-IT" dirty="0"/>
              <a:t> id </a:t>
            </a:r>
            <a:r>
              <a:rPr lang="it-IT" dirty="0" err="1"/>
              <a:t>estis</a:t>
            </a:r>
            <a:r>
              <a:rPr lang="it-IT" dirty="0"/>
              <a:t> </a:t>
            </a:r>
            <a:r>
              <a:rPr lang="it-IT" dirty="0" err="1"/>
              <a:t>eaquis</a:t>
            </a:r>
            <a:r>
              <a:rPr lang="it-IT" dirty="0"/>
              <a:t> por.</a:t>
            </a:r>
          </a:p>
        </p:txBody>
      </p:sp>
      <p:sp>
        <p:nvSpPr>
          <p:cNvPr id="5" name="CasellaDiTesto 4">
            <a:extLst>
              <a:ext uri="{FF2B5EF4-FFF2-40B4-BE49-F238E27FC236}">
                <a16:creationId xmlns:a16="http://schemas.microsoft.com/office/drawing/2014/main" id="{659546CC-431D-55C3-5074-DF94627EC5B0}"/>
              </a:ext>
            </a:extLst>
          </p:cNvPr>
          <p:cNvSpPr txBox="1"/>
          <p:nvPr userDrawn="1"/>
        </p:nvSpPr>
        <p:spPr>
          <a:xfrm>
            <a:off x="5379522" y="2645228"/>
            <a:ext cx="0" cy="0"/>
          </a:xfrm>
          <a:prstGeom prst="rect">
            <a:avLst/>
          </a:prstGeom>
        </p:spPr>
        <p:txBody>
          <a:bodyPr vert="horz" wrap="none" lIns="0" tIns="0" rIns="0" bIns="0" rtlCol="0" anchor="t" anchorCtr="0">
            <a:noAutofit/>
          </a:bodyPr>
          <a:lstStyle/>
          <a:p>
            <a:pPr algn="l"/>
            <a:endParaRPr lang="it-IT" sz="1350" b="0" i="0" dirty="0">
              <a:latin typeface="Corbel Light" panose="020B0303020204020204" pitchFamily="34" charset="0"/>
            </a:endParaRPr>
          </a:p>
        </p:txBody>
      </p:sp>
    </p:spTree>
    <p:extLst>
      <p:ext uri="{BB962C8B-B14F-4D97-AF65-F5344CB8AC3E}">
        <p14:creationId xmlns:p14="http://schemas.microsoft.com/office/powerpoint/2010/main" val="283443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2633DDAB-7FB2-40BE-A73F-C7B1E54622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94434"/>
            <a:ext cx="9153144" cy="4449067"/>
          </a:xfrm>
          <a:prstGeom prst="rect">
            <a:avLst/>
          </a:prstGeom>
        </p:spPr>
      </p:pic>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531562" y="1404844"/>
            <a:ext cx="7543800"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531561" y="3268628"/>
            <a:ext cx="7543800"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21" name="Subline">
            <a:extLst>
              <a:ext uri="{FF2B5EF4-FFF2-40B4-BE49-F238E27FC236}">
                <a16:creationId xmlns:a16="http://schemas.microsoft.com/office/drawing/2014/main" id="{7595543A-71B6-4F18-ACB7-B76E9ABC90D3}"/>
              </a:ext>
            </a:extLst>
          </p:cNvPr>
          <p:cNvSpPr>
            <a:spLocks noGrp="1"/>
          </p:cNvSpPr>
          <p:nvPr>
            <p:ph type="body" sz="quarter" idx="10" hasCustomPrompt="1"/>
          </p:nvPr>
        </p:nvSpPr>
        <p:spPr bwMode="gray">
          <a:xfrm>
            <a:off x="469422" y="1464241"/>
            <a:ext cx="7683212" cy="267766"/>
          </a:xfrm>
        </p:spPr>
        <p:txBody>
          <a:bodyPr wrap="square">
            <a:spAutoFit/>
          </a:bodyPr>
          <a:lstStyle>
            <a:lvl1pPr marL="0" indent="0">
              <a:lnSpc>
                <a:spcPct val="95000"/>
              </a:lnSpc>
              <a:spcBef>
                <a:spcPts val="633"/>
              </a:spcBef>
              <a:spcAft>
                <a:spcPts val="0"/>
              </a:spcAft>
              <a:buNone/>
              <a:defRPr sz="12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22" name="Subline">
            <a:extLst>
              <a:ext uri="{FF2B5EF4-FFF2-40B4-BE49-F238E27FC236}">
                <a16:creationId xmlns:a16="http://schemas.microsoft.com/office/drawing/2014/main" id="{5D0B59CA-C862-40A6-8698-6E58CD063D5B}"/>
              </a:ext>
            </a:extLst>
          </p:cNvPr>
          <p:cNvSpPr>
            <a:spLocks noGrp="1"/>
          </p:cNvSpPr>
          <p:nvPr>
            <p:ph type="body" sz="quarter" idx="11" hasCustomPrompt="1"/>
          </p:nvPr>
        </p:nvSpPr>
        <p:spPr bwMode="gray">
          <a:xfrm>
            <a:off x="451666" y="2618675"/>
            <a:ext cx="7683212" cy="355482"/>
          </a:xfrm>
        </p:spPr>
        <p:txBody>
          <a:bodyPr wrap="square">
            <a:spAutoFit/>
          </a:bodyPr>
          <a:lstStyle>
            <a:lvl1pPr marL="0" indent="0">
              <a:lnSpc>
                <a:spcPct val="95000"/>
              </a:lnSpc>
              <a:spcBef>
                <a:spcPts val="633"/>
              </a:spcBef>
              <a:spcAft>
                <a:spcPts val="0"/>
              </a:spcAft>
              <a:buNone/>
              <a:defRPr sz="1800" b="1" baseline="0">
                <a:solidFill>
                  <a:schemeClr val="bg1"/>
                </a:solidFill>
              </a:defRPr>
            </a:lvl1pPr>
          </a:lstStyle>
          <a:p>
            <a:pPr lvl="0"/>
            <a:r>
              <a:rPr lang="en-GB" dirty="0"/>
              <a:t>Subheading of the Presentation (Source Sans Bold 24 </a:t>
            </a:r>
            <a:r>
              <a:rPr lang="en-GB" dirty="0" err="1"/>
              <a:t>pt</a:t>
            </a:r>
            <a:r>
              <a:rPr lang="en-GB" dirty="0"/>
              <a:t>)</a:t>
            </a:r>
          </a:p>
        </p:txBody>
      </p:sp>
      <p:sp>
        <p:nvSpPr>
          <p:cNvPr id="20" name="Headline">
            <a:extLst>
              <a:ext uri="{FF2B5EF4-FFF2-40B4-BE49-F238E27FC236}">
                <a16:creationId xmlns:a16="http://schemas.microsoft.com/office/drawing/2014/main" id="{420E3858-A525-420A-858D-563D3FF5C476}"/>
              </a:ext>
            </a:extLst>
          </p:cNvPr>
          <p:cNvSpPr>
            <a:spLocks noGrp="1"/>
          </p:cNvSpPr>
          <p:nvPr>
            <p:ph type="title" hasCustomPrompt="1"/>
          </p:nvPr>
        </p:nvSpPr>
        <p:spPr bwMode="gray">
          <a:xfrm>
            <a:off x="460543" y="1756778"/>
            <a:ext cx="7683212" cy="840230"/>
          </a:xfrm>
          <a:prstGeom prst="rect">
            <a:avLst/>
          </a:prstGeom>
        </p:spPr>
        <p:txBody>
          <a:bodyPr wrap="square">
            <a:spAutoFit/>
          </a:bodyPr>
          <a:lstStyle>
            <a:lvl1pPr>
              <a:defRPr sz="2700"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4120936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losing slide">
    <p:spTree>
      <p:nvGrpSpPr>
        <p:cNvPr id="1" name=""/>
        <p:cNvGrpSpPr/>
        <p:nvPr/>
      </p:nvGrpSpPr>
      <p:grpSpPr>
        <a:xfrm>
          <a:off x="0" y="0"/>
          <a:ext cx="0" cy="0"/>
          <a:chOff x="0" y="0"/>
          <a:chExt cx="0" cy="0"/>
        </a:xfrm>
      </p:grpSpPr>
      <p:pic>
        <p:nvPicPr>
          <p:cNvPr id="6" name="Picture 5" descr="A picture containing graphical user interface&#10;&#10;Description automatically generated">
            <a:extLst>
              <a:ext uri="{FF2B5EF4-FFF2-40B4-BE49-F238E27FC236}">
                <a16:creationId xmlns:a16="http://schemas.microsoft.com/office/drawing/2014/main" id="{3DE127A5-FE43-4722-92EC-82C29A6815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94434"/>
            <a:ext cx="9153144" cy="4449067"/>
          </a:xfrm>
          <a:prstGeom prst="rect">
            <a:avLst/>
          </a:prstGeom>
        </p:spPr>
      </p:pic>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531562" y="2224969"/>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531562" y="1404844"/>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7" name="Textfeld 2">
            <a:extLst>
              <a:ext uri="{FF2B5EF4-FFF2-40B4-BE49-F238E27FC236}">
                <a16:creationId xmlns:a16="http://schemas.microsoft.com/office/drawing/2014/main" id="{A5DD91C4-75C6-4893-80DD-A5203EBE6ED5}"/>
              </a:ext>
            </a:extLst>
          </p:cNvPr>
          <p:cNvSpPr txBox="1"/>
          <p:nvPr userDrawn="1"/>
        </p:nvSpPr>
        <p:spPr>
          <a:xfrm>
            <a:off x="531564" y="1518752"/>
            <a:ext cx="6346415" cy="380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l"/>
            <a:r>
              <a:rPr kumimoji="0" lang="en-GB" sz="2475" b="1" u="none" strike="noStrike" cap="none" spc="0" normalizeH="0" baseline="0" dirty="0">
                <a:ln>
                  <a:noFill/>
                </a:ln>
                <a:solidFill>
                  <a:srgbClr val="FFFFFF"/>
                </a:solidFill>
                <a:effectLst/>
                <a:uFillTx/>
                <a:latin typeface="Source Sans Pro" panose="020B0503030403020204" pitchFamily="34" charset="0"/>
                <a:ea typeface="Source Sans Pro" panose="020B0503030403020204" pitchFamily="34" charset="0"/>
                <a:sym typeface="Helvetica Neue"/>
              </a:rPr>
              <a:t>Thank you</a:t>
            </a:r>
            <a:endParaRPr kumimoji="0" lang="en-GB" sz="2475" b="1" u="none" strike="noStrike" cap="none" spc="0" normalizeH="0" baseline="0" dirty="0">
              <a:ln>
                <a:noFill/>
              </a:ln>
              <a:solidFill>
                <a:srgbClr val="FFFFFF"/>
              </a:solidFill>
              <a:effectLst/>
              <a:uFillTx/>
              <a:latin typeface="Source Sans Pro Semibold" panose="020B0503030403020204" pitchFamily="34" charset="0"/>
              <a:ea typeface="Source Sans Pro Semibold" panose="020B0503030403020204" pitchFamily="34" charset="0"/>
              <a:sym typeface="Helvetica Neue"/>
            </a:endParaRPr>
          </a:p>
        </p:txBody>
      </p:sp>
    </p:spTree>
    <p:extLst>
      <p:ext uri="{BB962C8B-B14F-4D97-AF65-F5344CB8AC3E}">
        <p14:creationId xmlns:p14="http://schemas.microsoft.com/office/powerpoint/2010/main" val="3387305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Diagram or Organization Chart">
    <p:spTree>
      <p:nvGrpSpPr>
        <p:cNvPr id="1" name=""/>
        <p:cNvGrpSpPr/>
        <p:nvPr/>
      </p:nvGrpSpPr>
      <p:grpSpPr>
        <a:xfrm>
          <a:off x="0" y="0"/>
          <a:ext cx="0" cy="0"/>
          <a:chOff x="0" y="0"/>
          <a:chExt cx="0" cy="0"/>
        </a:xfrm>
      </p:grpSpPr>
      <p:sp>
        <p:nvSpPr>
          <p:cNvPr id="3" name="SmartArt Placeholder 2"/>
          <p:cNvSpPr>
            <a:spLocks noGrp="1"/>
          </p:cNvSpPr>
          <p:nvPr>
            <p:ph type="dgm" idx="1"/>
          </p:nvPr>
        </p:nvSpPr>
        <p:spPr>
          <a:xfrm>
            <a:off x="457200" y="1200151"/>
            <a:ext cx="8229600" cy="3398044"/>
          </a:xfrm>
          <a:prstGeom prst="rect">
            <a:avLst/>
          </a:prstGeom>
        </p:spPr>
        <p:txBody>
          <a:bodyPr/>
          <a:lstStyle/>
          <a:p>
            <a:pPr lvl="0"/>
            <a:endParaRPr lang="fr-FR" noProof="0" dirty="0"/>
          </a:p>
        </p:txBody>
      </p:sp>
      <p:sp>
        <p:nvSpPr>
          <p:cNvPr id="4" name="Rectangle 40"/>
          <p:cNvSpPr>
            <a:spLocks noGrp="1" noChangeArrowheads="1"/>
          </p:cNvSpPr>
          <p:nvPr>
            <p:ph type="dt" sz="half" idx="10"/>
          </p:nvPr>
        </p:nvSpPr>
        <p:spPr/>
        <p:txBody>
          <a:bodyPr/>
          <a:lstStyle>
            <a:lvl1pPr>
              <a:defRPr/>
            </a:lvl1pPr>
          </a:lstStyle>
          <a:p>
            <a:pPr>
              <a:defRPr/>
            </a:pPr>
            <a:endParaRPr lang="fr-FR"/>
          </a:p>
        </p:txBody>
      </p:sp>
      <p:sp>
        <p:nvSpPr>
          <p:cNvPr id="5" name="Rectangle 41"/>
          <p:cNvSpPr>
            <a:spLocks noGrp="1" noChangeArrowheads="1"/>
          </p:cNvSpPr>
          <p:nvPr>
            <p:ph type="ftr" sz="quarter" idx="11"/>
          </p:nvPr>
        </p:nvSpPr>
        <p:spPr/>
        <p:txBody>
          <a:bodyPr/>
          <a:lstStyle>
            <a:lvl1pPr>
              <a:defRPr/>
            </a:lvl1pPr>
          </a:lstStyle>
          <a:p>
            <a:pPr>
              <a:defRPr/>
            </a:pPr>
            <a:endParaRPr lang="fr-FR"/>
          </a:p>
        </p:txBody>
      </p:sp>
      <p:sp>
        <p:nvSpPr>
          <p:cNvPr id="6" name="Rectangle 42"/>
          <p:cNvSpPr>
            <a:spLocks noGrp="1" noChangeArrowheads="1"/>
          </p:cNvSpPr>
          <p:nvPr>
            <p:ph type="sldNum" sz="quarter" idx="12"/>
          </p:nvPr>
        </p:nvSpPr>
        <p:spPr/>
        <p:txBody>
          <a:bodyPr/>
          <a:lstStyle>
            <a:lvl1pPr>
              <a:defRPr/>
            </a:lvl1pPr>
          </a:lstStyle>
          <a:p>
            <a:pPr>
              <a:defRPr/>
            </a:pPr>
            <a:fld id="{542B2B07-5749-463B-88BC-4057EAD54D05}" type="slidenum">
              <a:rPr lang="fr-FR"/>
              <a:pPr>
                <a:defRPr/>
              </a:pPr>
              <a:t>‹N°›</a:t>
            </a:fld>
            <a:endParaRPr lang="fr-FR"/>
          </a:p>
        </p:txBody>
      </p:sp>
    </p:spTree>
    <p:extLst>
      <p:ext uri="{BB962C8B-B14F-4D97-AF65-F5344CB8AC3E}">
        <p14:creationId xmlns:p14="http://schemas.microsoft.com/office/powerpoint/2010/main" val="2213340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2633DDAB-7FB2-40BE-A73F-C7B1E54622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94435"/>
            <a:ext cx="9153144" cy="4449067"/>
          </a:xfrm>
          <a:prstGeom prst="rect">
            <a:avLst/>
          </a:prstGeom>
        </p:spPr>
      </p:pic>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531561" y="1404844"/>
            <a:ext cx="7543800"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531561" y="3268628"/>
            <a:ext cx="7543800"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21" name="Subline">
            <a:extLst>
              <a:ext uri="{FF2B5EF4-FFF2-40B4-BE49-F238E27FC236}">
                <a16:creationId xmlns:a16="http://schemas.microsoft.com/office/drawing/2014/main" id="{7595543A-71B6-4F18-ACB7-B76E9ABC90D3}"/>
              </a:ext>
            </a:extLst>
          </p:cNvPr>
          <p:cNvSpPr>
            <a:spLocks noGrp="1"/>
          </p:cNvSpPr>
          <p:nvPr>
            <p:ph type="body" sz="quarter" idx="10" hasCustomPrompt="1"/>
          </p:nvPr>
        </p:nvSpPr>
        <p:spPr bwMode="gray">
          <a:xfrm>
            <a:off x="469423" y="1464241"/>
            <a:ext cx="7683212" cy="223907"/>
          </a:xfrm>
        </p:spPr>
        <p:txBody>
          <a:bodyPr wrap="square">
            <a:spAutoFit/>
          </a:bodyPr>
          <a:lstStyle>
            <a:lvl1pPr marL="0" indent="0">
              <a:lnSpc>
                <a:spcPct val="95000"/>
              </a:lnSpc>
              <a:spcBef>
                <a:spcPts val="475"/>
              </a:spcBef>
              <a:spcAft>
                <a:spcPts val="0"/>
              </a:spcAft>
              <a:buNone/>
              <a:defRPr sz="900" b="1" baseline="0">
                <a:solidFill>
                  <a:schemeClr val="bg1"/>
                </a:solidFill>
                <a:latin typeface="Source Sans Pro" panose="020B0503030403020204" pitchFamily="34" charset="0"/>
              </a:defRPr>
            </a:lvl1pPr>
          </a:lstStyle>
          <a:p>
            <a:pPr lvl="0"/>
            <a:r>
              <a:rPr lang="en-GB" dirty="0"/>
              <a:t>City ∙ Country ∙ Month, Day, Year (Source Sans Bold 16 </a:t>
            </a:r>
            <a:r>
              <a:rPr lang="en-GB" dirty="0" err="1"/>
              <a:t>pt</a:t>
            </a:r>
            <a:r>
              <a:rPr lang="en-GB" dirty="0"/>
              <a:t>)</a:t>
            </a:r>
          </a:p>
        </p:txBody>
      </p:sp>
      <p:sp>
        <p:nvSpPr>
          <p:cNvPr id="22" name="Subline">
            <a:extLst>
              <a:ext uri="{FF2B5EF4-FFF2-40B4-BE49-F238E27FC236}">
                <a16:creationId xmlns:a16="http://schemas.microsoft.com/office/drawing/2014/main" id="{5D0B59CA-C862-40A6-8698-6E58CD063D5B}"/>
              </a:ext>
            </a:extLst>
          </p:cNvPr>
          <p:cNvSpPr>
            <a:spLocks noGrp="1"/>
          </p:cNvSpPr>
          <p:nvPr>
            <p:ph type="body" sz="quarter" idx="11" hasCustomPrompt="1"/>
          </p:nvPr>
        </p:nvSpPr>
        <p:spPr bwMode="gray">
          <a:xfrm>
            <a:off x="451666" y="2618675"/>
            <a:ext cx="7683212" cy="289695"/>
          </a:xfrm>
        </p:spPr>
        <p:txBody>
          <a:bodyPr wrap="square">
            <a:spAutoFit/>
          </a:bodyPr>
          <a:lstStyle>
            <a:lvl1pPr marL="0" indent="0">
              <a:lnSpc>
                <a:spcPct val="95000"/>
              </a:lnSpc>
              <a:spcBef>
                <a:spcPts val="475"/>
              </a:spcBef>
              <a:spcAft>
                <a:spcPts val="0"/>
              </a:spcAft>
              <a:buNone/>
              <a:defRPr sz="1350" b="1" baseline="0">
                <a:solidFill>
                  <a:schemeClr val="bg1"/>
                </a:solidFill>
              </a:defRPr>
            </a:lvl1pPr>
          </a:lstStyle>
          <a:p>
            <a:pPr lvl="0"/>
            <a:r>
              <a:rPr lang="en-GB" dirty="0"/>
              <a:t>Subheading of the Presentation (Source Sans Bold 24 </a:t>
            </a:r>
            <a:r>
              <a:rPr lang="en-GB" dirty="0" err="1"/>
              <a:t>pt</a:t>
            </a:r>
            <a:r>
              <a:rPr lang="en-GB" dirty="0"/>
              <a:t>)</a:t>
            </a:r>
          </a:p>
        </p:txBody>
      </p:sp>
      <p:sp>
        <p:nvSpPr>
          <p:cNvPr id="20" name="Headline">
            <a:extLst>
              <a:ext uri="{FF2B5EF4-FFF2-40B4-BE49-F238E27FC236}">
                <a16:creationId xmlns:a16="http://schemas.microsoft.com/office/drawing/2014/main" id="{420E3858-A525-420A-858D-563D3FF5C476}"/>
              </a:ext>
            </a:extLst>
          </p:cNvPr>
          <p:cNvSpPr>
            <a:spLocks noGrp="1"/>
          </p:cNvSpPr>
          <p:nvPr>
            <p:ph type="title" hasCustomPrompt="1"/>
          </p:nvPr>
        </p:nvSpPr>
        <p:spPr bwMode="gray">
          <a:xfrm>
            <a:off x="460543" y="1850265"/>
            <a:ext cx="7683212" cy="653256"/>
          </a:xfrm>
          <a:prstGeom prst="rect">
            <a:avLst/>
          </a:prstGeom>
        </p:spPr>
        <p:txBody>
          <a:bodyPr wrap="square">
            <a:spAutoFit/>
          </a:bodyPr>
          <a:lstStyle>
            <a:lvl1pPr>
              <a:defRPr sz="2025" b="1">
                <a:solidFill>
                  <a:schemeClr val="bg1"/>
                </a:solidFill>
              </a:defRPr>
            </a:lvl1pPr>
          </a:lstStyle>
          <a:p>
            <a:r>
              <a:rPr lang="en-GB" dirty="0"/>
              <a:t>English Title of the Presentation</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1183253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losing slide">
    <p:spTree>
      <p:nvGrpSpPr>
        <p:cNvPr id="1" name=""/>
        <p:cNvGrpSpPr/>
        <p:nvPr/>
      </p:nvGrpSpPr>
      <p:grpSpPr>
        <a:xfrm>
          <a:off x="0" y="0"/>
          <a:ext cx="0" cy="0"/>
          <a:chOff x="0" y="0"/>
          <a:chExt cx="0" cy="0"/>
        </a:xfrm>
      </p:grpSpPr>
      <p:pic>
        <p:nvPicPr>
          <p:cNvPr id="6" name="Picture 5" descr="A picture containing graphical user interface&#10;&#10;Description automatically generated">
            <a:extLst>
              <a:ext uri="{FF2B5EF4-FFF2-40B4-BE49-F238E27FC236}">
                <a16:creationId xmlns:a16="http://schemas.microsoft.com/office/drawing/2014/main" id="{3DE127A5-FE43-4722-92EC-82C29A6815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94435"/>
            <a:ext cx="9153144" cy="4449067"/>
          </a:xfrm>
          <a:prstGeom prst="rect">
            <a:avLst/>
          </a:prstGeom>
        </p:spPr>
      </p:pic>
      <p:cxnSp>
        <p:nvCxnSpPr>
          <p:cNvPr id="19" name="Gerade Verbindung 6">
            <a:extLst>
              <a:ext uri="{FF2B5EF4-FFF2-40B4-BE49-F238E27FC236}">
                <a16:creationId xmlns:a16="http://schemas.microsoft.com/office/drawing/2014/main" id="{BCCA62A8-E9A9-494B-A93A-848F2F850E6F}"/>
              </a:ext>
            </a:extLst>
          </p:cNvPr>
          <p:cNvCxnSpPr/>
          <p:nvPr userDrawn="1"/>
        </p:nvCxnSpPr>
        <p:spPr>
          <a:xfrm>
            <a:off x="531562" y="2224969"/>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cxnSp>
        <p:nvCxnSpPr>
          <p:cNvPr id="18" name="Gerade Verbindung 5">
            <a:extLst>
              <a:ext uri="{FF2B5EF4-FFF2-40B4-BE49-F238E27FC236}">
                <a16:creationId xmlns:a16="http://schemas.microsoft.com/office/drawing/2014/main" id="{C5D393EE-A9BA-4FF4-AB53-D1325EA90608}"/>
              </a:ext>
            </a:extLst>
          </p:cNvPr>
          <p:cNvCxnSpPr/>
          <p:nvPr userDrawn="1"/>
        </p:nvCxnSpPr>
        <p:spPr>
          <a:xfrm>
            <a:off x="531562" y="1404844"/>
            <a:ext cx="5442188" cy="0"/>
          </a:xfrm>
          <a:prstGeom prst="line">
            <a:avLst/>
          </a:prstGeom>
          <a:noFill/>
          <a:ln w="25400" cap="flat">
            <a:solidFill>
              <a:srgbClr val="FFFFFF"/>
            </a:solidFill>
            <a:prstDash val="solid"/>
            <a:miter lim="400000"/>
          </a:ln>
          <a:effectLst/>
          <a:sp3d/>
        </p:spPr>
        <p:style>
          <a:lnRef idx="0">
            <a:scrgbClr r="0" g="0" b="0"/>
          </a:lnRef>
          <a:fillRef idx="0">
            <a:scrgbClr r="0" g="0" b="0"/>
          </a:fillRef>
          <a:effectRef idx="0">
            <a:scrgbClr r="0" g="0" b="0"/>
          </a:effectRef>
          <a:fontRef idx="none"/>
        </p:style>
      </p:cxnSp>
      <p:sp>
        <p:nvSpPr>
          <p:cNvPr id="8" name="Textfeld 2">
            <a:extLst>
              <a:ext uri="{FF2B5EF4-FFF2-40B4-BE49-F238E27FC236}">
                <a16:creationId xmlns:a16="http://schemas.microsoft.com/office/drawing/2014/main" id="{8E7F2094-E3B7-464B-AA75-4F75E9CA36FA}"/>
              </a:ext>
            </a:extLst>
          </p:cNvPr>
          <p:cNvSpPr txBox="1"/>
          <p:nvPr userDrawn="1"/>
        </p:nvSpPr>
        <p:spPr>
          <a:xfrm>
            <a:off x="531563" y="1518750"/>
            <a:ext cx="6346415" cy="5078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chorCtr="0">
            <a:spAutoFit/>
          </a:bodyPr>
          <a:lstStyle/>
          <a:p>
            <a:pPr algn="l"/>
            <a:r>
              <a:rPr kumimoji="0" lang="en-GB" sz="3300" b="1" u="none" strike="noStrike" cap="none" spc="0" normalizeH="0" baseline="0" dirty="0">
                <a:ln>
                  <a:noFill/>
                </a:ln>
                <a:solidFill>
                  <a:srgbClr val="FFFFFF"/>
                </a:solidFill>
                <a:effectLst/>
                <a:uFillTx/>
                <a:latin typeface="Source Sans Pro" panose="020B0503030403020204" pitchFamily="34" charset="0"/>
                <a:ea typeface="Source Sans Pro" panose="020B0503030403020204" pitchFamily="34" charset="0"/>
                <a:sym typeface="Helvetica Neue"/>
              </a:rPr>
              <a:t>Merci</a:t>
            </a:r>
            <a:endParaRPr kumimoji="0" lang="en-GB" sz="3300" b="1" u="none" strike="noStrike" cap="none" spc="0" normalizeH="0" baseline="0" dirty="0">
              <a:ln>
                <a:noFill/>
              </a:ln>
              <a:solidFill>
                <a:srgbClr val="FFFFFF"/>
              </a:solidFill>
              <a:effectLst/>
              <a:uFillTx/>
              <a:latin typeface="Source Sans Pro Semibold" panose="020B0503030403020204" pitchFamily="34" charset="0"/>
              <a:ea typeface="Source Sans Pro Semibold" panose="020B0503030403020204" pitchFamily="34" charset="0"/>
              <a:sym typeface="Helvetica Neue"/>
            </a:endParaRPr>
          </a:p>
        </p:txBody>
      </p:sp>
    </p:spTree>
    <p:extLst>
      <p:ext uri="{BB962C8B-B14F-4D97-AF65-F5344CB8AC3E}">
        <p14:creationId xmlns:p14="http://schemas.microsoft.com/office/powerpoint/2010/main" val="978279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hapter start slide">
    <p:spTree>
      <p:nvGrpSpPr>
        <p:cNvPr id="1" name=""/>
        <p:cNvGrpSpPr/>
        <p:nvPr/>
      </p:nvGrpSpPr>
      <p:grpSpPr>
        <a:xfrm>
          <a:off x="0" y="0"/>
          <a:ext cx="0" cy="0"/>
          <a:chOff x="0" y="0"/>
          <a:chExt cx="0" cy="0"/>
        </a:xfrm>
      </p:grpSpPr>
      <p:pic>
        <p:nvPicPr>
          <p:cNvPr id="5" name="Picture 4" descr="A picture containing graphical user interface&#10;&#10;Description automatically generated">
            <a:extLst>
              <a:ext uri="{FF2B5EF4-FFF2-40B4-BE49-F238E27FC236}">
                <a16:creationId xmlns:a16="http://schemas.microsoft.com/office/drawing/2014/main" id="{0713D215-AB4D-4FEC-ADD3-9A429C0356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94435"/>
            <a:ext cx="9153144" cy="4449067"/>
          </a:xfrm>
          <a:prstGeom prst="rect">
            <a:avLst/>
          </a:prstGeom>
        </p:spPr>
      </p:pic>
      <p:sp>
        <p:nvSpPr>
          <p:cNvPr id="9" name="Headline">
            <a:extLst>
              <a:ext uri="{FF2B5EF4-FFF2-40B4-BE49-F238E27FC236}">
                <a16:creationId xmlns:a16="http://schemas.microsoft.com/office/drawing/2014/main" id="{B67DEF8D-347A-4899-859C-3A527B35E5FC}"/>
              </a:ext>
            </a:extLst>
          </p:cNvPr>
          <p:cNvSpPr>
            <a:spLocks noGrp="1"/>
          </p:cNvSpPr>
          <p:nvPr>
            <p:ph type="title" hasCustomPrompt="1"/>
          </p:nvPr>
        </p:nvSpPr>
        <p:spPr bwMode="gray">
          <a:xfrm>
            <a:off x="531565" y="1553447"/>
            <a:ext cx="7683212" cy="653256"/>
          </a:xfrm>
          <a:prstGeom prst="rect">
            <a:avLst/>
          </a:prstGeom>
        </p:spPr>
        <p:txBody>
          <a:bodyPr wrap="square">
            <a:spAutoFit/>
          </a:bodyPr>
          <a:lstStyle>
            <a:lvl1pPr>
              <a:defRPr sz="2025" b="1">
                <a:solidFill>
                  <a:schemeClr val="bg1"/>
                </a:solidFill>
                <a:latin typeface="Source Sans Pro" panose="020B0503030403020204" pitchFamily="34" charset="0"/>
              </a:defRPr>
            </a:lvl1pPr>
          </a:lstStyle>
          <a:p>
            <a:r>
              <a:rPr lang="en-GB" dirty="0"/>
              <a:t>Next Chapter:</a:t>
            </a:r>
            <a:br>
              <a:rPr lang="en-GB" dirty="0"/>
            </a:br>
            <a:r>
              <a:rPr lang="en-GB" dirty="0"/>
              <a:t>(Source Sans Bold 36 </a:t>
            </a:r>
            <a:r>
              <a:rPr lang="en-GB" dirty="0" err="1"/>
              <a:t>pt</a:t>
            </a:r>
            <a:r>
              <a:rPr lang="en-GB" dirty="0"/>
              <a:t>)</a:t>
            </a:r>
          </a:p>
        </p:txBody>
      </p:sp>
    </p:spTree>
    <p:extLst>
      <p:ext uri="{BB962C8B-B14F-4D97-AF65-F5344CB8AC3E}">
        <p14:creationId xmlns:p14="http://schemas.microsoft.com/office/powerpoint/2010/main" val="1046463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esi → Testo colonne I">
    <p:spTree>
      <p:nvGrpSpPr>
        <p:cNvPr id="1" name=""/>
        <p:cNvGrpSpPr/>
        <p:nvPr/>
      </p:nvGrpSpPr>
      <p:grpSpPr>
        <a:xfrm>
          <a:off x="0" y="0"/>
          <a:ext cx="0" cy="0"/>
          <a:chOff x="0" y="0"/>
          <a:chExt cx="0" cy="0"/>
        </a:xfrm>
      </p:grpSpPr>
      <p:sp>
        <p:nvSpPr>
          <p:cNvPr id="16" name="Segnaposto testo 2">
            <a:extLst>
              <a:ext uri="{FF2B5EF4-FFF2-40B4-BE49-F238E27FC236}">
                <a16:creationId xmlns:a16="http://schemas.microsoft.com/office/drawing/2014/main" id="{20FA11AD-D979-9742-93EB-DB35ED03448B}"/>
              </a:ext>
            </a:extLst>
          </p:cNvPr>
          <p:cNvSpPr>
            <a:spLocks noGrp="1"/>
          </p:cNvSpPr>
          <p:nvPr>
            <p:ph type="body" idx="15"/>
          </p:nvPr>
        </p:nvSpPr>
        <p:spPr>
          <a:xfrm>
            <a:off x="286207" y="688057"/>
            <a:ext cx="8457743" cy="532838"/>
          </a:xfrm>
          <a:prstGeom prst="rect">
            <a:avLst/>
          </a:prstGeom>
        </p:spPr>
        <p:txBody>
          <a:bodyPr wrap="square" lIns="0" tIns="0" rIns="0" bIns="0" anchor="t" anchorCtr="0">
            <a:spAutoFit/>
          </a:bodyPr>
          <a:lstStyle>
            <a:lvl1pPr marL="342900" indent="-342900">
              <a:lnSpc>
                <a:spcPct val="100000"/>
              </a:lnSpc>
              <a:spcBef>
                <a:spcPts val="225"/>
              </a:spcBef>
              <a:buFont typeface="Arial" panose="020B0604020202020204" pitchFamily="34" charset="0"/>
              <a:buChar char="•"/>
              <a:defRPr sz="1800" b="0" i="0">
                <a:latin typeface="Futura Lt BT Light" panose="020B0402020204020303" pitchFamily="34" charset="0"/>
                <a:cs typeface="Futura Medium" panose="020B0602020204020303" pitchFamily="34" charset="-79"/>
              </a:defRPr>
            </a:lvl1pPr>
            <a:lvl2pPr marL="600075" indent="-257175">
              <a:buFont typeface="Wingdings" panose="05000000000000000000" pitchFamily="2" charset="2"/>
              <a:buChar char="§"/>
              <a:defRPr sz="1500" b="0">
                <a:latin typeface="Futura Lt BT Light" panose="020B0402020204020303" pitchFamily="34" charset="0"/>
              </a:defRPr>
            </a:lvl2pPr>
            <a:lvl3pPr marL="900113" indent="-214313">
              <a:buFont typeface="Arial" panose="020B0604020202020204" pitchFamily="34" charset="0"/>
              <a:buChar char="•"/>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a:t>Click to edit Master text styles</a:t>
            </a:r>
          </a:p>
          <a:p>
            <a:pPr lvl="1"/>
            <a:endParaRPr lang="en-GB" noProof="0"/>
          </a:p>
        </p:txBody>
      </p:sp>
      <p:sp>
        <p:nvSpPr>
          <p:cNvPr id="6" name="Segnaposto testo 2">
            <a:extLst>
              <a:ext uri="{FF2B5EF4-FFF2-40B4-BE49-F238E27FC236}">
                <a16:creationId xmlns:a16="http://schemas.microsoft.com/office/drawing/2014/main" id="{78FBFAAA-265C-D940-BB94-1F159C05C242}"/>
              </a:ext>
            </a:extLst>
          </p:cNvPr>
          <p:cNvSpPr>
            <a:spLocks noGrp="1"/>
          </p:cNvSpPr>
          <p:nvPr>
            <p:ph type="body" idx="17" hasCustomPrompt="1"/>
          </p:nvPr>
        </p:nvSpPr>
        <p:spPr>
          <a:xfrm>
            <a:off x="286207" y="85474"/>
            <a:ext cx="8390654" cy="290849"/>
          </a:xfrm>
          <a:prstGeom prst="rect">
            <a:avLst/>
          </a:prstGeom>
          <a:noFill/>
        </p:spPr>
        <p:txBody>
          <a:bodyPr vert="horz" wrap="square" lIns="0" tIns="0" rIns="0" bIns="0" anchor="ctr" anchorCtr="0">
            <a:spAutoFit/>
          </a:bodyPr>
          <a:lstStyle>
            <a:lvl1pPr marL="0" indent="0" algn="l">
              <a:buNone/>
              <a:defRPr sz="2100" b="0" i="0">
                <a:solidFill>
                  <a:schemeClr val="tx1"/>
                </a:solidFill>
                <a:latin typeface="Futura Lt BT Light" panose="020B0402020204020303" pitchFamily="34" charset="0"/>
                <a:cs typeface="Futura Medium" panose="020B0602020204020303" pitchFamily="34" charset="-79"/>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r>
              <a:rPr lang="it-IT"/>
              <a:t>Titolo</a:t>
            </a:r>
          </a:p>
        </p:txBody>
      </p:sp>
    </p:spTree>
    <p:extLst>
      <p:ext uri="{BB962C8B-B14F-4D97-AF65-F5344CB8AC3E}">
        <p14:creationId xmlns:p14="http://schemas.microsoft.com/office/powerpoint/2010/main" val="156841865"/>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pic>
        <p:nvPicPr>
          <p:cNvPr id="6" name="Image 9" descr="logo ARREC.jpg"/>
          <p:cNvPicPr>
            <a:picLocks noChangeAspect="1"/>
          </p:cNvPicPr>
          <p:nvPr userDrawn="1"/>
        </p:nvPicPr>
        <p:blipFill>
          <a:blip r:embed="rId2" cstate="print">
            <a:lum bright="74000" contrast="-52000"/>
            <a:alphaModFix amt="40000"/>
          </a:blip>
          <a:srcRect/>
          <a:stretch>
            <a:fillRect/>
          </a:stretch>
        </p:blipFill>
        <p:spPr bwMode="auto">
          <a:xfrm>
            <a:off x="1819276" y="519523"/>
            <a:ext cx="5416550" cy="4068365"/>
          </a:xfrm>
          <a:prstGeom prst="rect">
            <a:avLst/>
          </a:prstGeom>
          <a:noFill/>
          <a:ln w="9525">
            <a:noFill/>
            <a:miter lim="800000"/>
            <a:headEnd/>
            <a:tailEnd/>
          </a:ln>
        </p:spPr>
      </p:pic>
    </p:spTree>
    <p:extLst>
      <p:ext uri="{BB962C8B-B14F-4D97-AF65-F5344CB8AC3E}">
        <p14:creationId xmlns:p14="http://schemas.microsoft.com/office/powerpoint/2010/main" val="3888555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1/27/2026</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‹N°›</a:t>
            </a:fld>
            <a:endParaRPr lang="en-US" dirty="0"/>
          </a:p>
        </p:txBody>
      </p:sp>
      <p:pic>
        <p:nvPicPr>
          <p:cNvPr id="7" name="Picture 6">
            <a:extLst>
              <a:ext uri="{FF2B5EF4-FFF2-40B4-BE49-F238E27FC236}">
                <a16:creationId xmlns:a16="http://schemas.microsoft.com/office/drawing/2014/main" id="{3300AD3E-BB05-4728-A53B-8E37A1AB7260}"/>
              </a:ext>
            </a:extLst>
          </p:cNvPr>
          <p:cNvPicPr>
            <a:picLocks noChangeAspect="1"/>
          </p:cNvPicPr>
          <p:nvPr userDrawn="1"/>
        </p:nvPicPr>
        <p:blipFill>
          <a:blip r:embed="rId17"/>
          <a:stretch>
            <a:fillRect/>
          </a:stretch>
        </p:blipFill>
        <p:spPr>
          <a:xfrm>
            <a:off x="0" y="1408"/>
            <a:ext cx="9144000" cy="5140685"/>
          </a:xfrm>
          <a:prstGeom prst="rect">
            <a:avLst/>
          </a:prstGeom>
        </p:spPr>
      </p:pic>
      <p:pic>
        <p:nvPicPr>
          <p:cNvPr id="8" name="Image 9" descr="logo ARREC.jpg">
            <a:extLst>
              <a:ext uri="{FF2B5EF4-FFF2-40B4-BE49-F238E27FC236}">
                <a16:creationId xmlns:a16="http://schemas.microsoft.com/office/drawing/2014/main" id="{CE31360F-2511-4487-8994-EC4EB6FDCE3A}"/>
              </a:ext>
            </a:extLst>
          </p:cNvPr>
          <p:cNvPicPr>
            <a:picLocks noChangeAspect="1"/>
          </p:cNvPicPr>
          <p:nvPr userDrawn="1"/>
        </p:nvPicPr>
        <p:blipFill>
          <a:blip r:embed="rId18" cstate="print">
            <a:lum bright="74000" contrast="-52000"/>
            <a:alphaModFix amt="40000"/>
          </a:blip>
          <a:srcRect/>
          <a:stretch>
            <a:fillRect/>
          </a:stretch>
        </p:blipFill>
        <p:spPr bwMode="auto">
          <a:xfrm>
            <a:off x="1670188" y="759329"/>
            <a:ext cx="5416550" cy="4068365"/>
          </a:xfrm>
          <a:prstGeom prst="rect">
            <a:avLst/>
          </a:prstGeom>
          <a:noFill/>
          <a:ln w="9525">
            <a:noFill/>
            <a:miter lim="800000"/>
            <a:headEnd/>
            <a:tailEnd/>
          </a:ln>
        </p:spPr>
      </p:pic>
      <p:sp>
        <p:nvSpPr>
          <p:cNvPr id="9" name="Rectangle 8">
            <a:extLst>
              <a:ext uri="{FF2B5EF4-FFF2-40B4-BE49-F238E27FC236}">
                <a16:creationId xmlns:a16="http://schemas.microsoft.com/office/drawing/2014/main" id="{4E2E9161-A69E-4F87-8613-1F47E1A9EF6C}"/>
              </a:ext>
            </a:extLst>
          </p:cNvPr>
          <p:cNvSpPr/>
          <p:nvPr userDrawn="1"/>
        </p:nvSpPr>
        <p:spPr>
          <a:xfrm>
            <a:off x="844828" y="52180"/>
            <a:ext cx="2256182"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0" name="Picture 9">
            <a:extLst>
              <a:ext uri="{FF2B5EF4-FFF2-40B4-BE49-F238E27FC236}">
                <a16:creationId xmlns:a16="http://schemas.microsoft.com/office/drawing/2014/main" id="{95FEA233-9715-43D6-B650-5B21219C3381}"/>
              </a:ext>
            </a:extLst>
          </p:cNvPr>
          <p:cNvPicPr>
            <a:picLocks noChangeAspect="1"/>
          </p:cNvPicPr>
          <p:nvPr userDrawn="1"/>
        </p:nvPicPr>
        <p:blipFill>
          <a:blip r:embed="rId19"/>
          <a:stretch>
            <a:fillRect/>
          </a:stretch>
        </p:blipFill>
        <p:spPr>
          <a:xfrm>
            <a:off x="844828" y="64755"/>
            <a:ext cx="3723601" cy="342900"/>
          </a:xfrm>
          <a:prstGeom prst="rect">
            <a:avLst/>
          </a:prstGeom>
        </p:spPr>
      </p:pic>
    </p:spTree>
    <p:extLst>
      <p:ext uri="{BB962C8B-B14F-4D97-AF65-F5344CB8AC3E}">
        <p14:creationId xmlns:p14="http://schemas.microsoft.com/office/powerpoint/2010/main" val="39106079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jpe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9.pn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hyperlink" Target="https://www.flickr.com/photos/viriyincy/700488106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hyperlink" Target="https://www.flickr.com/photos/viriyincy/7004881064/" TargetMode="External"/><Relationship Id="rId2"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image" Target="../media/image18.jpg"/><Relationship Id="rId5" Type="http://schemas.openxmlformats.org/officeDocument/2006/relationships/image" Target="../media/image17.svg"/><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platzhalter 11">
            <a:extLst>
              <a:ext uri="{FF2B5EF4-FFF2-40B4-BE49-F238E27FC236}">
                <a16:creationId xmlns:a16="http://schemas.microsoft.com/office/drawing/2014/main" id="{B3FFB81D-7EE1-43B7-9910-7865E3257935}"/>
              </a:ext>
            </a:extLst>
          </p:cNvPr>
          <p:cNvSpPr>
            <a:spLocks noGrp="1"/>
          </p:cNvSpPr>
          <p:nvPr>
            <p:ph type="body" sz="quarter" idx="10"/>
          </p:nvPr>
        </p:nvSpPr>
        <p:spPr>
          <a:xfrm>
            <a:off x="3022494" y="847218"/>
            <a:ext cx="3503309" cy="520142"/>
          </a:xfrm>
        </p:spPr>
        <p:txBody>
          <a:bodyPr/>
          <a:lstStyle/>
          <a:p>
            <a:endParaRPr lang="fr" dirty="0"/>
          </a:p>
          <a:p>
            <a:r>
              <a:rPr lang="fr" dirty="0"/>
              <a:t>Nouakchott,</a:t>
            </a:r>
            <a:r>
              <a:rPr lang="fr-FR" dirty="0"/>
              <a:t> 3 au 5 février 2026</a:t>
            </a:r>
            <a:endParaRPr lang="fr" dirty="0"/>
          </a:p>
        </p:txBody>
      </p:sp>
      <p:sp>
        <p:nvSpPr>
          <p:cNvPr id="11" name="Titel 10">
            <a:extLst>
              <a:ext uri="{FF2B5EF4-FFF2-40B4-BE49-F238E27FC236}">
                <a16:creationId xmlns:a16="http://schemas.microsoft.com/office/drawing/2014/main" id="{7C285370-5CAB-459F-B889-E1F9BE93E18A}"/>
              </a:ext>
            </a:extLst>
          </p:cNvPr>
          <p:cNvSpPr>
            <a:spLocks noGrp="1"/>
          </p:cNvSpPr>
          <p:nvPr>
            <p:ph type="title"/>
          </p:nvPr>
        </p:nvSpPr>
        <p:spPr>
          <a:xfrm>
            <a:off x="502473" y="1577336"/>
            <a:ext cx="7612380" cy="1421928"/>
          </a:xfrm>
        </p:spPr>
        <p:txBody>
          <a:bodyPr/>
          <a:lstStyle/>
          <a:p>
            <a:pPr algn="ctr">
              <a:spcAft>
                <a:spcPts val="675"/>
              </a:spcAft>
            </a:pPr>
            <a:r>
              <a:rPr lang="fr-FR" sz="2400" dirty="0">
                <a:latin typeface="Source Sans Pro" panose="020B0503030403020204" pitchFamily="34" charset="0"/>
                <a:ea typeface="Source Sans Pro" panose="020B0503030403020204" pitchFamily="34" charset="0"/>
                <a:cs typeface="Angsana New" panose="02020603050405020304" pitchFamily="18" charset="-34"/>
              </a:rPr>
              <a:t>Session 2</a:t>
            </a:r>
            <a:br>
              <a:rPr lang="fr-FR" sz="2400" dirty="0">
                <a:latin typeface="Source Sans Pro" panose="020B0503030403020204" pitchFamily="34" charset="0"/>
                <a:ea typeface="Source Sans Pro" panose="020B0503030403020204" pitchFamily="34" charset="0"/>
                <a:cs typeface="Angsana New" panose="02020603050405020304" pitchFamily="18" charset="-34"/>
              </a:rPr>
            </a:br>
            <a:r>
              <a:rPr lang="fr-FR" sz="2400" dirty="0">
                <a:latin typeface="Source Sans Pro" panose="020B0503030403020204" pitchFamily="34" charset="0"/>
                <a:ea typeface="Source Sans Pro" panose="020B0503030403020204" pitchFamily="34" charset="0"/>
                <a:cs typeface="Angsana New" panose="02020603050405020304" pitchFamily="18" charset="-34"/>
              </a:rPr>
              <a:t>Les formes de marché de l’électricité : fonctionnement, acteurs et enjeux </a:t>
            </a:r>
            <a:br>
              <a:rPr lang="fr-FR" sz="2400" dirty="0">
                <a:latin typeface="Source Sans Pro" panose="020B0503030403020204" pitchFamily="34" charset="0"/>
                <a:ea typeface="Source Sans Pro" panose="020B0503030403020204" pitchFamily="34" charset="0"/>
                <a:cs typeface="Angsana New" panose="02020603050405020304" pitchFamily="18" charset="-34"/>
              </a:rPr>
            </a:br>
            <a:r>
              <a:rPr lang="fr-FR" sz="2400" dirty="0">
                <a:latin typeface="Source Sans Pro" panose="020B0503030403020204" pitchFamily="34" charset="0"/>
                <a:ea typeface="Source Sans Pro" panose="020B0503030403020204" pitchFamily="34" charset="0"/>
                <a:cs typeface="Angsana New" panose="02020603050405020304" pitchFamily="18" charset="-34"/>
              </a:rPr>
              <a:t>économiques</a:t>
            </a:r>
            <a:endParaRPr lang="de-DE" sz="2400" dirty="0">
              <a:latin typeface="Source Sans Pro" panose="020B0503030403020204" pitchFamily="34" charset="0"/>
              <a:ea typeface="Source Sans Pro" panose="020B0503030403020204" pitchFamily="34" charset="0"/>
            </a:endParaRPr>
          </a:p>
        </p:txBody>
      </p:sp>
      <p:sp>
        <p:nvSpPr>
          <p:cNvPr id="2" name="Titel 10">
            <a:extLst>
              <a:ext uri="{FF2B5EF4-FFF2-40B4-BE49-F238E27FC236}">
                <a16:creationId xmlns:a16="http://schemas.microsoft.com/office/drawing/2014/main" id="{4F0A3690-4B45-43F4-2252-B1F766427786}"/>
              </a:ext>
            </a:extLst>
          </p:cNvPr>
          <p:cNvSpPr txBox="1">
            <a:spLocks/>
          </p:cNvSpPr>
          <p:nvPr/>
        </p:nvSpPr>
        <p:spPr bwMode="gray">
          <a:xfrm>
            <a:off x="800100" y="3400721"/>
            <a:ext cx="7543800" cy="740716"/>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700" b="1" kern="1200">
                <a:solidFill>
                  <a:schemeClr val="bg1"/>
                </a:solidFill>
                <a:latin typeface="+mj-lt"/>
                <a:ea typeface="+mj-ea"/>
                <a:cs typeface="+mj-cs"/>
              </a:defRPr>
            </a:lvl1pPr>
          </a:lstStyle>
          <a:p>
            <a:pPr algn="ctr" defTabSz="685800">
              <a:spcAft>
                <a:spcPts val="675"/>
              </a:spcAft>
            </a:pPr>
            <a:r>
              <a:rPr lang="fr-FR" sz="2100" dirty="0">
                <a:solidFill>
                  <a:srgbClr val="FFC000"/>
                </a:solidFill>
                <a:latin typeface="Source Sans Pro" panose="020B0503030403020204" pitchFamily="34" charset="0"/>
                <a:ea typeface="Source Sans Pro" panose="020B0503030403020204" pitchFamily="34" charset="0"/>
                <a:cs typeface="Angsana New" panose="02020603050405020304" pitchFamily="18" charset="-34"/>
              </a:rPr>
              <a:t>Comment les formes de marché se déclinent en </a:t>
            </a:r>
          </a:p>
          <a:p>
            <a:pPr algn="ctr" defTabSz="685800">
              <a:spcAft>
                <a:spcPts val="675"/>
              </a:spcAft>
            </a:pPr>
            <a:r>
              <a:rPr lang="fr-FR" sz="2100" dirty="0">
                <a:solidFill>
                  <a:srgbClr val="FFC000"/>
                </a:solidFill>
                <a:latin typeface="Source Sans Pro" panose="020B0503030403020204" pitchFamily="34" charset="0"/>
                <a:ea typeface="Source Sans Pro" panose="020B0503030403020204" pitchFamily="34" charset="0"/>
                <a:cs typeface="Angsana New" panose="02020603050405020304" pitchFamily="18" charset="-34"/>
              </a:rPr>
              <a:t>Afrique de l’Ouest ?</a:t>
            </a:r>
            <a:endParaRPr lang="de-DE" sz="2100" dirty="0">
              <a:solidFill>
                <a:srgbClr val="FFC000"/>
              </a:solidFill>
              <a:latin typeface="Source Sans Pro" panose="020B0503030403020204" pitchFamily="34" charset="0"/>
              <a:ea typeface="Source Sans Pro" panose="020B0503030403020204" pitchFamily="34" charset="0"/>
              <a:cs typeface="Angsana New" panose="02020603050405020304" pitchFamily="18" charset="-34"/>
            </a:endParaRPr>
          </a:p>
        </p:txBody>
      </p:sp>
      <p:sp>
        <p:nvSpPr>
          <p:cNvPr id="3" name="Subtitle 2">
            <a:extLst>
              <a:ext uri="{FF2B5EF4-FFF2-40B4-BE49-F238E27FC236}">
                <a16:creationId xmlns:a16="http://schemas.microsoft.com/office/drawing/2014/main" id="{63872C41-3BB7-31DA-1A6D-749B5E080035}"/>
              </a:ext>
            </a:extLst>
          </p:cNvPr>
          <p:cNvSpPr txBox="1">
            <a:spLocks/>
          </p:cNvSpPr>
          <p:nvPr/>
        </p:nvSpPr>
        <p:spPr>
          <a:xfrm>
            <a:off x="6525803" y="4248507"/>
            <a:ext cx="1717547" cy="486000"/>
          </a:xfrm>
          <a:prstGeom prst="rect">
            <a:avLst/>
          </a:prstGeom>
          <a:ln>
            <a:solidFill>
              <a:schemeClr val="accent4"/>
            </a:solidFill>
          </a:ln>
        </p:spPr>
        <p:txBody>
          <a:bodyPr vert="horz" lIns="68580" tIns="34290" rIns="68580" bIns="34290" rtlCol="0">
            <a:noAutofit/>
          </a:bodyPr>
          <a:lstStyle/>
          <a:p>
            <a:pPr marL="257175" indent="-257175" defTabSz="685800">
              <a:defRPr/>
            </a:pPr>
            <a:r>
              <a:rPr lang="fr-FR" sz="1350" b="1" dirty="0">
                <a:solidFill>
                  <a:prstClr val="white"/>
                </a:solidFill>
                <a:latin typeface="Calibri" panose="020F0502020204030204"/>
                <a:cs typeface="Aharoni" pitchFamily="2" charset="-79"/>
              </a:rPr>
              <a:t>Laurent TOSSOU</a:t>
            </a:r>
          </a:p>
          <a:p>
            <a:pPr marL="257175" indent="-257175" defTabSz="685800">
              <a:defRPr/>
            </a:pPr>
            <a:r>
              <a:rPr lang="fr-FR" sz="1350" b="1" dirty="0">
                <a:solidFill>
                  <a:prstClr val="white"/>
                </a:solidFill>
                <a:latin typeface="Calibri" panose="020F0502020204030204"/>
                <a:cs typeface="Aharoni" pitchFamily="2" charset="-79"/>
              </a:rPr>
              <a:t>Président de l’ARREC</a:t>
            </a:r>
          </a:p>
        </p:txBody>
      </p:sp>
      <p:sp>
        <p:nvSpPr>
          <p:cNvPr id="4" name="Textplatzhalter 11">
            <a:extLst>
              <a:ext uri="{FF2B5EF4-FFF2-40B4-BE49-F238E27FC236}">
                <a16:creationId xmlns:a16="http://schemas.microsoft.com/office/drawing/2014/main" id="{D0323488-E5E0-66E3-B135-75E47F2E037B}"/>
              </a:ext>
            </a:extLst>
          </p:cNvPr>
          <p:cNvSpPr txBox="1">
            <a:spLocks/>
          </p:cNvSpPr>
          <p:nvPr/>
        </p:nvSpPr>
        <p:spPr bwMode="gray">
          <a:xfrm>
            <a:off x="2239497" y="721223"/>
            <a:ext cx="6013111" cy="443198"/>
          </a:xfrm>
          <a:prstGeom prst="rect">
            <a:avLst/>
          </a:prstGeom>
        </p:spPr>
        <p:txBody>
          <a:bodyPr vert="horz" wrap="square" lIns="91440" tIns="45720" rIns="91440" bIns="45720" rtlCol="0">
            <a:spAutoFit/>
          </a:bodyPr>
          <a:lstStyle>
            <a:lvl1pPr marL="0" indent="0" algn="l" defTabSz="685800" rtl="0" eaLnBrk="1" latinLnBrk="0" hangingPunct="1">
              <a:lnSpc>
                <a:spcPct val="95000"/>
              </a:lnSpc>
              <a:spcBef>
                <a:spcPts val="633"/>
              </a:spcBef>
              <a:spcAft>
                <a:spcPts val="0"/>
              </a:spcAft>
              <a:buFont typeface="Arial" panose="020B0604020202020204" pitchFamily="34" charset="0"/>
              <a:buNone/>
              <a:defRPr sz="1200" b="1" kern="1200" baseline="0">
                <a:solidFill>
                  <a:schemeClr val="bg1"/>
                </a:solidFill>
                <a:latin typeface="Source Sans Pro" panose="020B0503030403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2400" dirty="0"/>
              <a:t>Atelier de travail RegulaE.Fr n°17</a:t>
            </a:r>
            <a:endParaRPr lang="fr" sz="2400" dirty="0"/>
          </a:p>
        </p:txBody>
      </p:sp>
    </p:spTree>
    <p:extLst>
      <p:ext uri="{BB962C8B-B14F-4D97-AF65-F5344CB8AC3E}">
        <p14:creationId xmlns:p14="http://schemas.microsoft.com/office/powerpoint/2010/main" val="425337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DC0723-8273-3C39-8C1F-3D3CBC52BB51}"/>
            </a:ext>
          </a:extLst>
        </p:cNvPr>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6A0FBC0-C600-EC95-F492-1CFA81E47691}"/>
              </a:ext>
            </a:extLst>
          </p:cNvPr>
          <p:cNvSpPr>
            <a:spLocks noGrp="1"/>
          </p:cNvSpPr>
          <p:nvPr>
            <p:ph type="sldNum" sz="quarter" idx="12"/>
          </p:nvPr>
        </p:nvSpPr>
        <p:spPr/>
        <p:txBody>
          <a:bodyPr/>
          <a:lstStyle/>
          <a:p>
            <a:pPr>
              <a:defRPr/>
            </a:pPr>
            <a:fld id="{CB3B286F-73BF-48BF-8314-AC7FC196B659}" type="slidenum">
              <a:rPr lang="fr-FR" smtClean="0"/>
              <a:t>10</a:t>
            </a:fld>
            <a:endParaRPr lang="fr-FR" dirty="0"/>
          </a:p>
        </p:txBody>
      </p:sp>
      <p:sp>
        <p:nvSpPr>
          <p:cNvPr id="4" name="TextBox 3">
            <a:extLst>
              <a:ext uri="{FF2B5EF4-FFF2-40B4-BE49-F238E27FC236}">
                <a16:creationId xmlns:a16="http://schemas.microsoft.com/office/drawing/2014/main" id="{8AF7D312-64B6-4435-070B-9E469FA1A79C}"/>
              </a:ext>
            </a:extLst>
          </p:cNvPr>
          <p:cNvSpPr txBox="1"/>
          <p:nvPr/>
        </p:nvSpPr>
        <p:spPr>
          <a:xfrm>
            <a:off x="226098" y="713159"/>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 name="TextBox 3">
            <a:extLst>
              <a:ext uri="{FF2B5EF4-FFF2-40B4-BE49-F238E27FC236}">
                <a16:creationId xmlns:a16="http://schemas.microsoft.com/office/drawing/2014/main" id="{28218104-2E89-FD72-8E84-B5458F0201B4}"/>
              </a:ext>
            </a:extLst>
          </p:cNvPr>
          <p:cNvSpPr txBox="1"/>
          <p:nvPr/>
        </p:nvSpPr>
        <p:spPr>
          <a:xfrm>
            <a:off x="282766" y="1222789"/>
            <a:ext cx="8578466" cy="3631763"/>
          </a:xfrm>
          <a:prstGeom prst="rect">
            <a:avLst/>
          </a:prstGeom>
          <a:noFill/>
        </p:spPr>
        <p:txBody>
          <a:bodyPr wrap="square">
            <a:spAutoFit/>
          </a:bodyPr>
          <a:lstStyle/>
          <a:p>
            <a:pPr>
              <a:buNone/>
            </a:pPr>
            <a:r>
              <a:rPr lang="fr-FR" b="1" dirty="0"/>
              <a:t>II.4 Marché de détail concurrentiel</a:t>
            </a:r>
            <a:endParaRPr lang="fr-FR" sz="800" b="1" dirty="0"/>
          </a:p>
          <a:p>
            <a:pPr rtl="0">
              <a:buNone/>
            </a:pPr>
            <a:r>
              <a:rPr lang="fr-FR" sz="1200" b="1" dirty="0"/>
              <a:t>Peu développé en Afrique de l’Ouest (</a:t>
            </a:r>
            <a:r>
              <a:rPr lang="fr-FR" sz="1200" b="1" dirty="0" err="1"/>
              <a:t>pré-requis</a:t>
            </a:r>
            <a:r>
              <a:rPr lang="fr-FR" sz="1200" b="1" dirty="0"/>
              <a:t> élevés)</a:t>
            </a:r>
          </a:p>
          <a:p>
            <a:pPr rtl="0">
              <a:buNone/>
            </a:pPr>
            <a:r>
              <a:rPr lang="fr-FR" sz="1200" dirty="0"/>
              <a:t>Le marché de détail concurrentiel de l'électricité est encore peu développé en Afrique de l'Ouest. Plusieurs facteurs expliquent ce retard, notamment :</a:t>
            </a:r>
          </a:p>
          <a:p>
            <a:pPr rtl="0">
              <a:buNone/>
            </a:pPr>
            <a:endParaRPr lang="fr-FR" sz="1200" dirty="0"/>
          </a:p>
          <a:p>
            <a:pPr lvl="1">
              <a:buFont typeface="Arial" panose="020B0604020202020204" pitchFamily="34" charset="0"/>
              <a:buChar char="•"/>
            </a:pPr>
            <a:r>
              <a:rPr lang="fr-FR" sz="1200" b="1" dirty="0"/>
              <a:t>Faible taux d'électrification :</a:t>
            </a:r>
            <a:r>
              <a:rPr lang="fr-FR" sz="1200" dirty="0"/>
              <a:t> Dans de nombreux pays d'Afrique de l'Ouest, le taux d'électrification est encore faible, ce qui limite le nombre de consommateurs potentiels sur le marché de détail.</a:t>
            </a:r>
          </a:p>
          <a:p>
            <a:pPr lvl="1">
              <a:buFont typeface="Arial" panose="020B0604020202020204" pitchFamily="34" charset="0"/>
              <a:buChar char="•"/>
            </a:pPr>
            <a:r>
              <a:rPr lang="fr-FR" sz="1200" b="1" dirty="0"/>
              <a:t>Infrastructures insuffisantes :</a:t>
            </a:r>
            <a:r>
              <a:rPr lang="fr-FR" sz="1200" dirty="0"/>
              <a:t> Les infrastructures électriques sont souvent insuffisantes et peu fiables, ce qui rend difficile la mise en place d'un marché concurrentiel.</a:t>
            </a:r>
          </a:p>
          <a:p>
            <a:pPr lvl="1">
              <a:buFont typeface="Arial" panose="020B0604020202020204" pitchFamily="34" charset="0"/>
              <a:buChar char="•"/>
            </a:pPr>
            <a:r>
              <a:rPr lang="fr-FR" sz="1200" b="1" dirty="0"/>
              <a:t>Cadre réglementaire inadéquat :</a:t>
            </a:r>
            <a:r>
              <a:rPr lang="fr-FR" sz="1200" dirty="0"/>
              <a:t> Le cadre réglementaire est souvent inadéquat et ne favorise pas la concurrence.</a:t>
            </a:r>
          </a:p>
          <a:p>
            <a:pPr lvl="1">
              <a:buFont typeface="Arial" panose="020B0604020202020204" pitchFamily="34" charset="0"/>
              <a:buChar char="•"/>
            </a:pPr>
            <a:r>
              <a:rPr lang="fr-FR" sz="1200" b="1" dirty="0"/>
              <a:t>Manque de capacités :</a:t>
            </a:r>
            <a:r>
              <a:rPr lang="fr-FR" sz="1200" dirty="0"/>
              <a:t> Il y a un manque de capacités techniques et institutionnelles pour gérer un marché de détail concurrentiel.</a:t>
            </a:r>
          </a:p>
          <a:p>
            <a:pPr rtl="0">
              <a:buNone/>
            </a:pPr>
            <a:r>
              <a:rPr lang="fr-FR" sz="1200" b="1" dirty="0"/>
              <a:t>La mise en place d'un marché de détail concurrentiel en Afrique de l'Ouest nécessite des prérequis élevés, notamment :</a:t>
            </a:r>
          </a:p>
          <a:p>
            <a:pPr rtl="0">
              <a:buNone/>
            </a:pPr>
            <a:endParaRPr lang="fr-FR" sz="1200" b="1" dirty="0"/>
          </a:p>
          <a:p>
            <a:pPr lvl="1">
              <a:buFont typeface="Arial" panose="020B0604020202020204" pitchFamily="34" charset="0"/>
              <a:buChar char="•"/>
            </a:pPr>
            <a:r>
              <a:rPr lang="fr-FR" sz="1200" b="1" dirty="0"/>
              <a:t>Investissements importants dans les infrastructures électriques.</a:t>
            </a:r>
            <a:endParaRPr lang="fr-FR" sz="1200" dirty="0"/>
          </a:p>
          <a:p>
            <a:pPr lvl="1">
              <a:buFont typeface="Arial" panose="020B0604020202020204" pitchFamily="34" charset="0"/>
              <a:buChar char="•"/>
            </a:pPr>
            <a:r>
              <a:rPr lang="fr-FR" sz="1200" b="1" dirty="0"/>
              <a:t>Réformes réglementaires profondes.</a:t>
            </a:r>
            <a:endParaRPr lang="fr-FR" sz="1200" dirty="0"/>
          </a:p>
          <a:p>
            <a:pPr lvl="1">
              <a:buFont typeface="Arial" panose="020B0604020202020204" pitchFamily="34" charset="0"/>
              <a:buChar char="•"/>
            </a:pPr>
            <a:r>
              <a:rPr lang="fr-FR" sz="1200" b="1" dirty="0"/>
              <a:t>Renforcement des capacités techniques et institutionnelles.</a:t>
            </a:r>
            <a:endParaRPr lang="fr-FR" sz="1200" dirty="0"/>
          </a:p>
          <a:p>
            <a:pPr lvl="1">
              <a:buFont typeface="Arial" panose="020B0604020202020204" pitchFamily="34" charset="0"/>
              <a:buChar char="•"/>
            </a:pPr>
            <a:r>
              <a:rPr lang="fr-FR" sz="1200" b="1" dirty="0"/>
              <a:t>Sensibilisation et information des consommateurs.</a:t>
            </a:r>
            <a:endParaRPr lang="fr-FR" sz="1200" dirty="0"/>
          </a:p>
          <a:p>
            <a:pPr>
              <a:buNone/>
            </a:pPr>
            <a:endParaRPr lang="fr-FR" sz="800" dirty="0"/>
          </a:p>
        </p:txBody>
      </p:sp>
      <p:sp>
        <p:nvSpPr>
          <p:cNvPr id="5" name="Flèche : droite 4">
            <a:extLst>
              <a:ext uri="{FF2B5EF4-FFF2-40B4-BE49-F238E27FC236}">
                <a16:creationId xmlns:a16="http://schemas.microsoft.com/office/drawing/2014/main" id="{20E061F2-EE0F-A985-D2E4-FBFB0DC382CE}"/>
              </a:ext>
            </a:extLst>
          </p:cNvPr>
          <p:cNvSpPr/>
          <p:nvPr/>
        </p:nvSpPr>
        <p:spPr>
          <a:xfrm>
            <a:off x="502505" y="2310111"/>
            <a:ext cx="320208" cy="12773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 droite 5">
            <a:extLst>
              <a:ext uri="{FF2B5EF4-FFF2-40B4-BE49-F238E27FC236}">
                <a16:creationId xmlns:a16="http://schemas.microsoft.com/office/drawing/2014/main" id="{4D8B48D8-2CFE-A680-7EB9-DF5C3B9F16F9}"/>
              </a:ext>
            </a:extLst>
          </p:cNvPr>
          <p:cNvSpPr/>
          <p:nvPr/>
        </p:nvSpPr>
        <p:spPr>
          <a:xfrm>
            <a:off x="502505" y="2679334"/>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 droite 6">
            <a:extLst>
              <a:ext uri="{FF2B5EF4-FFF2-40B4-BE49-F238E27FC236}">
                <a16:creationId xmlns:a16="http://schemas.microsoft.com/office/drawing/2014/main" id="{6C660E3D-CCDC-7B84-4E54-C499FA84C8BA}"/>
              </a:ext>
            </a:extLst>
          </p:cNvPr>
          <p:cNvSpPr/>
          <p:nvPr/>
        </p:nvSpPr>
        <p:spPr>
          <a:xfrm>
            <a:off x="502505" y="3048556"/>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 droite 7">
            <a:extLst>
              <a:ext uri="{FF2B5EF4-FFF2-40B4-BE49-F238E27FC236}">
                <a16:creationId xmlns:a16="http://schemas.microsoft.com/office/drawing/2014/main" id="{A9818D6B-7B73-53D5-A94B-D8A1317F7619}"/>
              </a:ext>
            </a:extLst>
          </p:cNvPr>
          <p:cNvSpPr/>
          <p:nvPr/>
        </p:nvSpPr>
        <p:spPr>
          <a:xfrm>
            <a:off x="502505" y="3220533"/>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 droite 8">
            <a:extLst>
              <a:ext uri="{FF2B5EF4-FFF2-40B4-BE49-F238E27FC236}">
                <a16:creationId xmlns:a16="http://schemas.microsoft.com/office/drawing/2014/main" id="{9E8729FA-AC77-C6F8-8752-49E7F1BB99A7}"/>
              </a:ext>
            </a:extLst>
          </p:cNvPr>
          <p:cNvSpPr/>
          <p:nvPr/>
        </p:nvSpPr>
        <p:spPr>
          <a:xfrm>
            <a:off x="502505" y="3945509"/>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 droite 9">
            <a:extLst>
              <a:ext uri="{FF2B5EF4-FFF2-40B4-BE49-F238E27FC236}">
                <a16:creationId xmlns:a16="http://schemas.microsoft.com/office/drawing/2014/main" id="{E5BC00DA-0A36-AF8F-2C05-340FD62187B4}"/>
              </a:ext>
            </a:extLst>
          </p:cNvPr>
          <p:cNvSpPr/>
          <p:nvPr/>
        </p:nvSpPr>
        <p:spPr>
          <a:xfrm>
            <a:off x="502505" y="4124112"/>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droite 10">
            <a:extLst>
              <a:ext uri="{FF2B5EF4-FFF2-40B4-BE49-F238E27FC236}">
                <a16:creationId xmlns:a16="http://schemas.microsoft.com/office/drawing/2014/main" id="{4C62B783-AB8A-1DF3-EAC0-E054E9FA68FC}"/>
              </a:ext>
            </a:extLst>
          </p:cNvPr>
          <p:cNvSpPr/>
          <p:nvPr/>
        </p:nvSpPr>
        <p:spPr>
          <a:xfrm>
            <a:off x="494801" y="4302715"/>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èche : droite 11">
            <a:extLst>
              <a:ext uri="{FF2B5EF4-FFF2-40B4-BE49-F238E27FC236}">
                <a16:creationId xmlns:a16="http://schemas.microsoft.com/office/drawing/2014/main" id="{13AE6022-EE0A-BAB0-8CD6-E623FCFBC926}"/>
              </a:ext>
            </a:extLst>
          </p:cNvPr>
          <p:cNvSpPr/>
          <p:nvPr/>
        </p:nvSpPr>
        <p:spPr>
          <a:xfrm>
            <a:off x="494801" y="4494761"/>
            <a:ext cx="320208" cy="12773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5393846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713F0A-2AE9-EEFA-05E9-A2B4BA291905}"/>
            </a:ext>
          </a:extLst>
        </p:cNvPr>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FB11D11-902E-62CE-65ED-5ACB09AD175C}"/>
              </a:ext>
            </a:extLst>
          </p:cNvPr>
          <p:cNvSpPr>
            <a:spLocks noGrp="1"/>
          </p:cNvSpPr>
          <p:nvPr>
            <p:ph type="sldNum" sz="quarter" idx="12"/>
          </p:nvPr>
        </p:nvSpPr>
        <p:spPr/>
        <p:txBody>
          <a:bodyPr/>
          <a:lstStyle/>
          <a:p>
            <a:pPr>
              <a:defRPr/>
            </a:pPr>
            <a:fld id="{CB3B286F-73BF-48BF-8314-AC7FC196B659}" type="slidenum">
              <a:rPr lang="fr-FR" smtClean="0"/>
              <a:t>11</a:t>
            </a:fld>
            <a:endParaRPr lang="fr-FR" dirty="0"/>
          </a:p>
        </p:txBody>
      </p:sp>
      <p:sp>
        <p:nvSpPr>
          <p:cNvPr id="4" name="TextBox 3">
            <a:extLst>
              <a:ext uri="{FF2B5EF4-FFF2-40B4-BE49-F238E27FC236}">
                <a16:creationId xmlns:a16="http://schemas.microsoft.com/office/drawing/2014/main" id="{B9C2D1DC-DE44-5F35-2EAE-1EF9182BBD15}"/>
              </a:ext>
            </a:extLst>
          </p:cNvPr>
          <p:cNvSpPr txBox="1"/>
          <p:nvPr/>
        </p:nvSpPr>
        <p:spPr>
          <a:xfrm>
            <a:off x="226098" y="713159"/>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 name="TextBox 3">
            <a:extLst>
              <a:ext uri="{FF2B5EF4-FFF2-40B4-BE49-F238E27FC236}">
                <a16:creationId xmlns:a16="http://schemas.microsoft.com/office/drawing/2014/main" id="{7472D20A-E8CF-3267-5665-3A66111EAA58}"/>
              </a:ext>
            </a:extLst>
          </p:cNvPr>
          <p:cNvSpPr txBox="1"/>
          <p:nvPr/>
        </p:nvSpPr>
        <p:spPr>
          <a:xfrm>
            <a:off x="282766" y="1222789"/>
            <a:ext cx="8578466" cy="3631763"/>
          </a:xfrm>
          <a:prstGeom prst="rect">
            <a:avLst/>
          </a:prstGeom>
          <a:noFill/>
        </p:spPr>
        <p:txBody>
          <a:bodyPr wrap="square">
            <a:spAutoFit/>
          </a:bodyPr>
          <a:lstStyle/>
          <a:p>
            <a:pPr>
              <a:buNone/>
            </a:pPr>
            <a:r>
              <a:rPr lang="fr-FR" b="1" dirty="0"/>
              <a:t>II.4 Marché de détail concurrentiel</a:t>
            </a:r>
            <a:endParaRPr lang="fr-FR" sz="800" b="1" dirty="0"/>
          </a:p>
          <a:p>
            <a:pPr rtl="0">
              <a:buNone/>
            </a:pPr>
            <a:r>
              <a:rPr lang="fr-FR" sz="1200" dirty="0"/>
              <a:t>	</a:t>
            </a:r>
          </a:p>
          <a:p>
            <a:pPr rtl="0">
              <a:buNone/>
            </a:pPr>
            <a:r>
              <a:rPr lang="fr-FR" sz="1200" dirty="0"/>
              <a:t>Malgré ces défis, le développement d'un marché de détail concurrentiel de l'électricité en Afrique de l'Ouest pourrait apporter des avantages significatifs, tels que :</a:t>
            </a:r>
          </a:p>
          <a:p>
            <a:pPr rtl="0">
              <a:buNone/>
            </a:pPr>
            <a:endParaRPr lang="fr-FR" sz="1200" dirty="0"/>
          </a:p>
          <a:p>
            <a:pPr lvl="1">
              <a:buFont typeface="Arial" panose="020B0604020202020204" pitchFamily="34" charset="0"/>
              <a:buChar char="•"/>
            </a:pPr>
            <a:r>
              <a:rPr lang="fr-FR" sz="1200" b="1" dirty="0"/>
              <a:t>Baisse des prix de l'électricité.</a:t>
            </a:r>
            <a:endParaRPr lang="fr-FR" sz="1200" dirty="0"/>
          </a:p>
          <a:p>
            <a:pPr lvl="1">
              <a:buFont typeface="Arial" panose="020B0604020202020204" pitchFamily="34" charset="0"/>
              <a:buChar char="•"/>
            </a:pPr>
            <a:r>
              <a:rPr lang="fr-FR" sz="1200" b="1" dirty="0"/>
              <a:t>Amélioration de la qualité du service.</a:t>
            </a:r>
            <a:endParaRPr lang="fr-FR" sz="1200" dirty="0"/>
          </a:p>
          <a:p>
            <a:pPr lvl="1">
              <a:buFont typeface="Arial" panose="020B0604020202020204" pitchFamily="34" charset="0"/>
              <a:buChar char="•"/>
            </a:pPr>
            <a:r>
              <a:rPr lang="fr-FR" sz="1200" b="1" dirty="0"/>
              <a:t>Innovation et développement de nouvelles technologies.</a:t>
            </a:r>
            <a:endParaRPr lang="fr-FR" sz="1200" dirty="0"/>
          </a:p>
          <a:p>
            <a:pPr lvl="1">
              <a:buFont typeface="Arial" panose="020B0604020202020204" pitchFamily="34" charset="0"/>
              <a:buChar char="•"/>
            </a:pPr>
            <a:r>
              <a:rPr lang="fr-FR" sz="1200" b="1" dirty="0"/>
              <a:t>Accès accru à l'électricité pour les populations les plus pauvres.</a:t>
            </a:r>
            <a:endParaRPr lang="fr-FR" sz="1200" dirty="0"/>
          </a:p>
          <a:p>
            <a:pPr rtl="0">
              <a:buNone/>
            </a:pPr>
            <a:endParaRPr lang="fr-FR" sz="1200" dirty="0"/>
          </a:p>
          <a:p>
            <a:pPr rtl="0">
              <a:buNone/>
            </a:pPr>
            <a:r>
              <a:rPr lang="fr-FR" sz="1200" dirty="0"/>
              <a:t>En conclusion, la mise en place d'un marché de détail concurrentiel dans le secteur de l'électricité est un processus complexe qui nécessite une </a:t>
            </a:r>
            <a:r>
              <a:rPr lang="fr-FR" sz="1200" b="1" dirty="0"/>
              <a:t>planification minutieuse</a:t>
            </a:r>
            <a:r>
              <a:rPr lang="fr-FR" sz="1200" dirty="0"/>
              <a:t>, </a:t>
            </a:r>
            <a:r>
              <a:rPr lang="fr-FR" sz="1200" b="1" dirty="0"/>
              <a:t>des investissements importants </a:t>
            </a:r>
            <a:r>
              <a:rPr lang="fr-FR" sz="1200" dirty="0"/>
              <a:t>et </a:t>
            </a:r>
            <a:r>
              <a:rPr lang="fr-FR" sz="1200" b="1" dirty="0"/>
              <a:t>un engagement politique fort</a:t>
            </a:r>
            <a:r>
              <a:rPr lang="fr-FR" sz="1200" dirty="0"/>
              <a:t>. </a:t>
            </a:r>
          </a:p>
          <a:p>
            <a:pPr rtl="0">
              <a:buNone/>
            </a:pPr>
            <a:endParaRPr lang="fr-FR" sz="1200" dirty="0"/>
          </a:p>
          <a:p>
            <a:pPr rtl="0">
              <a:buNone/>
            </a:pPr>
            <a:r>
              <a:rPr lang="fr-FR" sz="1200" dirty="0"/>
              <a:t>Cependant, </a:t>
            </a:r>
            <a:r>
              <a:rPr lang="fr-FR" sz="1200" b="1" dirty="0"/>
              <a:t>les avantages potentiels sont considérables </a:t>
            </a:r>
            <a:r>
              <a:rPr lang="fr-FR" sz="1200" dirty="0"/>
              <a:t>et peuvent </a:t>
            </a:r>
            <a:r>
              <a:rPr lang="fr-FR" sz="1200" b="1" dirty="0"/>
              <a:t>contribuer à améliorer l'accès à l'électricité, à réduire les coûts et à stimuler l'innovation.</a:t>
            </a:r>
            <a:r>
              <a:rPr lang="fr-FR" sz="1200" dirty="0"/>
              <a:t> </a:t>
            </a:r>
          </a:p>
          <a:p>
            <a:pPr rtl="0">
              <a:buNone/>
            </a:pPr>
            <a:endParaRPr lang="fr-FR" sz="1200" b="1" i="1" dirty="0"/>
          </a:p>
          <a:p>
            <a:pPr rtl="0">
              <a:buNone/>
            </a:pPr>
            <a:r>
              <a:rPr lang="fr-FR" sz="1200" b="1" i="1" dirty="0"/>
              <a:t>En Afrique de l'Ouest, des efforts concertés sont nécessaires pour surmonter les obstacles et créer un environnement favorable au développement de ces marchés.</a:t>
            </a:r>
          </a:p>
          <a:p>
            <a:pPr>
              <a:buNone/>
            </a:pPr>
            <a:endParaRPr lang="fr-FR" sz="800" dirty="0"/>
          </a:p>
        </p:txBody>
      </p:sp>
    </p:spTree>
    <p:extLst>
      <p:ext uri="{BB962C8B-B14F-4D97-AF65-F5344CB8AC3E}">
        <p14:creationId xmlns:p14="http://schemas.microsoft.com/office/powerpoint/2010/main" val="77449197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EB115E-9C0B-C2C7-1137-4612DC047F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B8A70F-CD29-72B3-2131-48F0CC930962}"/>
              </a:ext>
            </a:extLst>
          </p:cNvPr>
          <p:cNvSpPr>
            <a:spLocks noGrp="1"/>
          </p:cNvSpPr>
          <p:nvPr>
            <p:ph type="title"/>
          </p:nvPr>
        </p:nvSpPr>
        <p:spPr>
          <a:xfrm>
            <a:off x="165005" y="901613"/>
            <a:ext cx="7844590" cy="283532"/>
          </a:xfrm>
        </p:spPr>
        <p:txBody>
          <a:bodyPr anchor="b">
            <a:normAutofit fontScale="90000"/>
          </a:bodyPr>
          <a:lstStyle/>
          <a:p>
            <a:pPr>
              <a:lnSpc>
                <a:spcPct val="105000"/>
              </a:lnSpc>
              <a:spcBef>
                <a:spcPts val="450"/>
              </a:spcBef>
              <a:spcAft>
                <a:spcPts val="900"/>
              </a:spcAft>
            </a:pPr>
            <a:r>
              <a:rPr lang="fr-FR" sz="2800" dirty="0">
                <a:latin typeface="Source Sans Pro" panose="020B0503030403020204" pitchFamily="34" charset="0"/>
                <a:ea typeface="Source Sans Pro" panose="020B0503030403020204" pitchFamily="34" charset="0"/>
                <a:cs typeface="Century Gothic"/>
              </a:rPr>
              <a:t>III. Trajectoire d’évolution recommandée pour le WAPP</a:t>
            </a:r>
          </a:p>
        </p:txBody>
      </p:sp>
      <p:pic>
        <p:nvPicPr>
          <p:cNvPr id="6" name="Picture 5" descr="Une image contenant Caractère coloré, vert, art&#10;&#10;Description générée automatiquement">
            <a:extLst>
              <a:ext uri="{FF2B5EF4-FFF2-40B4-BE49-F238E27FC236}">
                <a16:creationId xmlns:a16="http://schemas.microsoft.com/office/drawing/2014/main" id="{1F1ADB00-72E7-58F3-C3AA-4A04C9107AC9}"/>
              </a:ext>
            </a:extLst>
          </p:cNvPr>
          <p:cNvPicPr>
            <a:picLocks noChangeAspect="1"/>
          </p:cNvPicPr>
          <p:nvPr/>
        </p:nvPicPr>
        <p:blipFill>
          <a:blip r:embed="rId3"/>
          <a:srcRect r="41904"/>
          <a:stretch>
            <a:fillRect/>
          </a:stretch>
        </p:blipFill>
        <p:spPr>
          <a:xfrm>
            <a:off x="5165102" y="1100031"/>
            <a:ext cx="3813893" cy="3911981"/>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graphicFrame>
        <p:nvGraphicFramePr>
          <p:cNvPr id="5" name="Content Placeholder 2">
            <a:extLst>
              <a:ext uri="{FF2B5EF4-FFF2-40B4-BE49-F238E27FC236}">
                <a16:creationId xmlns:a16="http://schemas.microsoft.com/office/drawing/2014/main" id="{BBBDBD05-4F43-D35B-5CD3-78928E69C2D9}"/>
              </a:ext>
            </a:extLst>
          </p:cNvPr>
          <p:cNvGraphicFramePr>
            <a:graphicFrameLocks noGrp="1"/>
          </p:cNvGraphicFramePr>
          <p:nvPr>
            <p:ph idx="1"/>
            <p:extLst>
              <p:ext uri="{D42A27DB-BD31-4B8C-83A1-F6EECF244321}">
                <p14:modId xmlns:p14="http://schemas.microsoft.com/office/powerpoint/2010/main" val="2867250596"/>
              </p:ext>
            </p:extLst>
          </p:nvPr>
        </p:nvGraphicFramePr>
        <p:xfrm>
          <a:off x="92964" y="1326911"/>
          <a:ext cx="5172456" cy="35957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75289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BF6EE-B9D6-E7FD-49DC-075758E10D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8154FF-E3E1-21B5-EDF1-D8A73D5CA0F3}"/>
              </a:ext>
            </a:extLst>
          </p:cNvPr>
          <p:cNvSpPr>
            <a:spLocks noGrp="1"/>
          </p:cNvSpPr>
          <p:nvPr>
            <p:ph type="title"/>
          </p:nvPr>
        </p:nvSpPr>
        <p:spPr>
          <a:xfrm>
            <a:off x="0" y="482600"/>
            <a:ext cx="3176337" cy="4178299"/>
          </a:xfrm>
        </p:spPr>
        <p:txBody>
          <a:bodyPr>
            <a:normAutofit/>
          </a:bodyPr>
          <a:lstStyle/>
          <a:p>
            <a:pPr>
              <a:lnSpc>
                <a:spcPct val="90000"/>
              </a:lnSpc>
            </a:pPr>
            <a:r>
              <a:rPr lang="fr-FR" sz="2800" dirty="0">
                <a:solidFill>
                  <a:srgbClr val="FFFFFF"/>
                </a:solidFill>
              </a:rPr>
              <a:t>I - Marché national : Le Modèle Acheteur unique / monopole intégré</a:t>
            </a:r>
          </a:p>
        </p:txBody>
      </p:sp>
      <p:graphicFrame>
        <p:nvGraphicFramePr>
          <p:cNvPr id="22" name="Content Placeholder 2">
            <a:extLst>
              <a:ext uri="{FF2B5EF4-FFF2-40B4-BE49-F238E27FC236}">
                <a16:creationId xmlns:a16="http://schemas.microsoft.com/office/drawing/2014/main" id="{E64E1299-3DF0-A71C-00EF-A27BF510973F}"/>
              </a:ext>
            </a:extLst>
          </p:cNvPr>
          <p:cNvGraphicFramePr>
            <a:graphicFrameLocks noGrp="1"/>
          </p:cNvGraphicFramePr>
          <p:nvPr>
            <p:ph idx="1"/>
            <p:extLst>
              <p:ext uri="{D42A27DB-BD31-4B8C-83A1-F6EECF244321}">
                <p14:modId xmlns:p14="http://schemas.microsoft.com/office/powerpoint/2010/main" val="1194826618"/>
              </p:ext>
            </p:extLst>
          </p:nvPr>
        </p:nvGraphicFramePr>
        <p:xfrm>
          <a:off x="3905730" y="1237534"/>
          <a:ext cx="4718785" cy="3393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 3" descr="Une image contenant texte, Police, capture d’écran, vert&#10;&#10;Le contenu généré par l’IA peut être incorrect.">
            <a:extLst>
              <a:ext uri="{FF2B5EF4-FFF2-40B4-BE49-F238E27FC236}">
                <a16:creationId xmlns:a16="http://schemas.microsoft.com/office/drawing/2014/main" id="{260DA097-162A-F03B-B6F8-33C0FF15E923}"/>
              </a:ext>
            </a:extLst>
          </p:cNvPr>
          <p:cNvPicPr>
            <a:picLocks noChangeAspect="1"/>
          </p:cNvPicPr>
          <p:nvPr/>
        </p:nvPicPr>
        <p:blipFill>
          <a:blip r:embed="rId7"/>
          <a:stretch>
            <a:fillRect/>
          </a:stretch>
        </p:blipFill>
        <p:spPr>
          <a:xfrm>
            <a:off x="0" y="2348713"/>
            <a:ext cx="3678225" cy="652329"/>
          </a:xfrm>
          <a:prstGeom prst="rect">
            <a:avLst/>
          </a:prstGeom>
        </p:spPr>
      </p:pic>
    </p:spTree>
    <p:extLst>
      <p:ext uri="{BB962C8B-B14F-4D97-AF65-F5344CB8AC3E}">
        <p14:creationId xmlns:p14="http://schemas.microsoft.com/office/powerpoint/2010/main" val="298386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630C6-212F-3A0D-3D01-652D7E4E3F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CC8B24-0B5D-9F57-D341-60254F003F76}"/>
              </a:ext>
            </a:extLst>
          </p:cNvPr>
          <p:cNvSpPr>
            <a:spLocks noGrp="1"/>
          </p:cNvSpPr>
          <p:nvPr>
            <p:ph type="title"/>
          </p:nvPr>
        </p:nvSpPr>
        <p:spPr>
          <a:xfrm>
            <a:off x="0" y="482600"/>
            <a:ext cx="3176337" cy="4178299"/>
          </a:xfrm>
        </p:spPr>
        <p:txBody>
          <a:bodyPr>
            <a:normAutofit/>
          </a:bodyPr>
          <a:lstStyle/>
          <a:p>
            <a:pPr>
              <a:lnSpc>
                <a:spcPct val="90000"/>
              </a:lnSpc>
            </a:pPr>
            <a:r>
              <a:rPr lang="fr-FR" sz="2800" dirty="0">
                <a:solidFill>
                  <a:srgbClr val="FFFFFF"/>
                </a:solidFill>
              </a:rPr>
              <a:t>I - Marché national : Le Modèle Acheteur unique / monopole intégré</a:t>
            </a:r>
          </a:p>
        </p:txBody>
      </p:sp>
      <p:pic>
        <p:nvPicPr>
          <p:cNvPr id="4" name="Image 3" descr="Une image contenant texte, Police, capture d’écran, vert&#10;&#10;Le contenu généré par l’IA peut être incorrect.">
            <a:extLst>
              <a:ext uri="{FF2B5EF4-FFF2-40B4-BE49-F238E27FC236}">
                <a16:creationId xmlns:a16="http://schemas.microsoft.com/office/drawing/2014/main" id="{7AE51B7D-5CD1-0330-D76D-791C3250F737}"/>
              </a:ext>
            </a:extLst>
          </p:cNvPr>
          <p:cNvPicPr>
            <a:picLocks noChangeAspect="1"/>
          </p:cNvPicPr>
          <p:nvPr/>
        </p:nvPicPr>
        <p:blipFill>
          <a:blip r:embed="rId2"/>
          <a:stretch>
            <a:fillRect/>
          </a:stretch>
        </p:blipFill>
        <p:spPr>
          <a:xfrm>
            <a:off x="0" y="2348713"/>
            <a:ext cx="3678225" cy="652329"/>
          </a:xfrm>
          <a:prstGeom prst="rect">
            <a:avLst/>
          </a:prstGeom>
        </p:spPr>
      </p:pic>
      <p:graphicFrame>
        <p:nvGraphicFramePr>
          <p:cNvPr id="3" name="Content Placeholder 2">
            <a:extLst>
              <a:ext uri="{FF2B5EF4-FFF2-40B4-BE49-F238E27FC236}">
                <a16:creationId xmlns:a16="http://schemas.microsoft.com/office/drawing/2014/main" id="{785FDB11-38EE-AC6F-CFE8-BFD1C050EBAB}"/>
              </a:ext>
            </a:extLst>
          </p:cNvPr>
          <p:cNvGraphicFramePr>
            <a:graphicFrameLocks/>
          </p:cNvGraphicFramePr>
          <p:nvPr>
            <p:extLst>
              <p:ext uri="{D42A27DB-BD31-4B8C-83A1-F6EECF244321}">
                <p14:modId xmlns:p14="http://schemas.microsoft.com/office/powerpoint/2010/main" val="370076904"/>
              </p:ext>
            </p:extLst>
          </p:nvPr>
        </p:nvGraphicFramePr>
        <p:xfrm>
          <a:off x="3819906" y="900544"/>
          <a:ext cx="4695444" cy="36932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52872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BF609-C6F7-1EDA-7749-A63D8F56C8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EDE917-9EB8-FBE6-ADC7-DD8D14170A4B}"/>
              </a:ext>
            </a:extLst>
          </p:cNvPr>
          <p:cNvSpPr>
            <a:spLocks noGrp="1"/>
          </p:cNvSpPr>
          <p:nvPr>
            <p:ph type="title"/>
          </p:nvPr>
        </p:nvSpPr>
        <p:spPr>
          <a:xfrm>
            <a:off x="4047033" y="1001006"/>
            <a:ext cx="3733482" cy="1090538"/>
          </a:xfrm>
        </p:spPr>
        <p:txBody>
          <a:bodyPr>
            <a:normAutofit fontScale="90000"/>
          </a:bodyPr>
          <a:lstStyle/>
          <a:p>
            <a:r>
              <a:rPr lang="fr-FR" sz="2700" b="1" dirty="0"/>
              <a:t>Marché régional: un Marché de gros évoluant en phases</a:t>
            </a:r>
          </a:p>
        </p:txBody>
      </p:sp>
      <p:pic>
        <p:nvPicPr>
          <p:cNvPr id="7" name="Graphic 6" descr="Marché">
            <a:extLst>
              <a:ext uri="{FF2B5EF4-FFF2-40B4-BE49-F238E27FC236}">
                <a16:creationId xmlns:a16="http://schemas.microsoft.com/office/drawing/2014/main" id="{55D6E8B1-2E63-53ED-F754-72BC3E88DDC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5103" y="375566"/>
            <a:ext cx="2715016" cy="2715016"/>
          </a:xfrm>
          <a:prstGeom prst="rect">
            <a:avLst/>
          </a:prstGeom>
        </p:spPr>
      </p:pic>
      <p:sp>
        <p:nvSpPr>
          <p:cNvPr id="3" name="Content Placeholder 2">
            <a:extLst>
              <a:ext uri="{FF2B5EF4-FFF2-40B4-BE49-F238E27FC236}">
                <a16:creationId xmlns:a16="http://schemas.microsoft.com/office/drawing/2014/main" id="{1CDD45BD-C442-5F1B-8DA2-22C193A8FA8F}"/>
              </a:ext>
            </a:extLst>
          </p:cNvPr>
          <p:cNvSpPr>
            <a:spLocks noGrp="1"/>
          </p:cNvSpPr>
          <p:nvPr>
            <p:ph idx="1"/>
          </p:nvPr>
        </p:nvSpPr>
        <p:spPr>
          <a:xfrm>
            <a:off x="3943091" y="1108364"/>
            <a:ext cx="4446454" cy="3366099"/>
          </a:xfrm>
        </p:spPr>
        <p:txBody>
          <a:bodyPr anchor="ctr">
            <a:normAutofit/>
          </a:bodyPr>
          <a:lstStyle/>
          <a:p>
            <a:pPr>
              <a:buFont typeface="+mj-lt"/>
              <a:buAutoNum type="arabicPeriod"/>
            </a:pPr>
            <a:endParaRPr lang="fr-FR" sz="1400" dirty="0"/>
          </a:p>
          <a:p>
            <a:pPr>
              <a:buFont typeface="+mj-lt"/>
              <a:buAutoNum type="arabicPeriod"/>
              <a:defRPr sz="1800"/>
            </a:pPr>
            <a:r>
              <a:rPr lang="fr-FR" sz="1800" b="1" dirty="0"/>
              <a:t>Phase 1 (2018) </a:t>
            </a:r>
            <a:r>
              <a:rPr lang="fr-FR" sz="1400" dirty="0"/>
              <a:t>: échanges transfrontaliers bilatéraux/contractuels</a:t>
            </a:r>
          </a:p>
          <a:p>
            <a:pPr>
              <a:buFont typeface="+mj-lt"/>
              <a:buAutoNum type="arabicPeriod"/>
              <a:defRPr sz="1800"/>
            </a:pPr>
            <a:r>
              <a:rPr lang="fr-FR" sz="1800" b="1" dirty="0"/>
              <a:t>Phase 2 </a:t>
            </a:r>
            <a:r>
              <a:rPr lang="fr-FR" sz="1400" dirty="0"/>
              <a:t>: marché bilatéral + Day-</a:t>
            </a:r>
            <a:r>
              <a:rPr lang="fr-FR" sz="1400" dirty="0" err="1"/>
              <a:t>Ahead</a:t>
            </a:r>
            <a:r>
              <a:rPr lang="fr-FR" sz="1400" dirty="0"/>
              <a:t> </a:t>
            </a:r>
            <a:r>
              <a:rPr lang="fr-FR" sz="1400" dirty="0" err="1"/>
              <a:t>Market</a:t>
            </a:r>
            <a:r>
              <a:rPr lang="fr-FR" sz="1400" dirty="0"/>
              <a:t> (DAM)</a:t>
            </a:r>
          </a:p>
          <a:p>
            <a:pPr>
              <a:buFont typeface="+mj-lt"/>
              <a:buAutoNum type="arabicPeriod"/>
              <a:defRPr sz="1800"/>
            </a:pPr>
            <a:r>
              <a:rPr lang="fr-FR" sz="1800" b="1" dirty="0"/>
              <a:t>Phase 3 : </a:t>
            </a:r>
            <a:r>
              <a:rPr lang="fr-FR" sz="1400" dirty="0"/>
              <a:t>vision long terme d’un marché liquide et compétitif</a:t>
            </a:r>
          </a:p>
        </p:txBody>
      </p:sp>
      <p:grpSp>
        <p:nvGrpSpPr>
          <p:cNvPr id="4" name="Groupe 3">
            <a:extLst>
              <a:ext uri="{FF2B5EF4-FFF2-40B4-BE49-F238E27FC236}">
                <a16:creationId xmlns:a16="http://schemas.microsoft.com/office/drawing/2014/main" id="{6F0515C0-B785-F507-409B-711EB2589EE6}"/>
              </a:ext>
            </a:extLst>
          </p:cNvPr>
          <p:cNvGrpSpPr/>
          <p:nvPr/>
        </p:nvGrpSpPr>
        <p:grpSpPr>
          <a:xfrm>
            <a:off x="17025" y="2443352"/>
            <a:ext cx="3943091" cy="647230"/>
            <a:chOff x="390913" y="1474246"/>
            <a:chExt cx="4390628" cy="647230"/>
          </a:xfrm>
        </p:grpSpPr>
        <p:sp>
          <p:nvSpPr>
            <p:cNvPr id="5" name="Rectangle : coins arrondis 4">
              <a:extLst>
                <a:ext uri="{FF2B5EF4-FFF2-40B4-BE49-F238E27FC236}">
                  <a16:creationId xmlns:a16="http://schemas.microsoft.com/office/drawing/2014/main" id="{262C9366-BEE6-9DE3-5FD7-9BE04ACA3165}"/>
                </a:ext>
              </a:extLst>
            </p:cNvPr>
            <p:cNvSpPr/>
            <p:nvPr/>
          </p:nvSpPr>
          <p:spPr>
            <a:xfrm>
              <a:off x="390913" y="1474246"/>
              <a:ext cx="4390628" cy="647230"/>
            </a:xfrm>
            <a:prstGeom prst="roundRect">
              <a:avLst>
                <a:gd name="adj" fmla="val 10000"/>
              </a:avLst>
            </a:prstGeom>
            <a:solidFill>
              <a:srgbClr val="00B0F0"/>
            </a:solidFill>
          </p:spPr>
          <p:style>
            <a:lnRef idx="0">
              <a:schemeClr val="lt1">
                <a:hueOff val="0"/>
                <a:satOff val="0"/>
                <a:lumOff val="0"/>
                <a:alphaOff val="0"/>
              </a:schemeClr>
            </a:lnRef>
            <a:fillRef idx="3">
              <a:scrgbClr r="0" g="0" b="0"/>
            </a:fillRef>
            <a:effectRef idx="2">
              <a:schemeClr val="accent5">
                <a:hueOff val="-3379271"/>
                <a:satOff val="-8710"/>
                <a:lumOff val="-5883"/>
                <a:alphaOff val="0"/>
              </a:schemeClr>
            </a:effectRef>
            <a:fontRef idx="minor">
              <a:schemeClr val="lt1"/>
            </a:fontRef>
          </p:style>
          <p:txBody>
            <a:bodyPr/>
            <a:lstStyle/>
            <a:p>
              <a:endParaRPr lang="fr-FR"/>
            </a:p>
          </p:txBody>
        </p:sp>
        <p:sp>
          <p:nvSpPr>
            <p:cNvPr id="6" name="Rectangle : coins arrondis 4">
              <a:extLst>
                <a:ext uri="{FF2B5EF4-FFF2-40B4-BE49-F238E27FC236}">
                  <a16:creationId xmlns:a16="http://schemas.microsoft.com/office/drawing/2014/main" id="{B3B04ECF-66A6-F580-2FFB-463DFE11A197}"/>
                </a:ext>
              </a:extLst>
            </p:cNvPr>
            <p:cNvSpPr txBox="1"/>
            <p:nvPr/>
          </p:nvSpPr>
          <p:spPr>
            <a:xfrm>
              <a:off x="409870" y="1493203"/>
              <a:ext cx="3561063" cy="6093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 </a:t>
              </a:r>
              <a:r>
                <a:rPr lang="en-US" sz="2400" b="1" kern="1200" dirty="0" err="1"/>
                <a:t>Régional</a:t>
              </a:r>
              <a:r>
                <a:rPr lang="en-US" sz="2400" b="1" kern="1200" dirty="0"/>
                <a:t> </a:t>
              </a:r>
              <a:r>
                <a:rPr lang="en-US" sz="1400" kern="1200" dirty="0"/>
                <a:t>: </a:t>
              </a:r>
              <a:r>
                <a:rPr lang="en-US" sz="1400" kern="1200" dirty="0" err="1"/>
                <a:t>échanges</a:t>
              </a:r>
              <a:r>
                <a:rPr lang="en-US" sz="1400" kern="1200" dirty="0"/>
                <a:t> </a:t>
              </a:r>
              <a:r>
                <a:rPr lang="en-US" sz="1400" kern="1200" dirty="0" err="1"/>
                <a:t>transfrontaliers</a:t>
              </a:r>
              <a:r>
                <a:rPr lang="en-US" sz="1400" kern="1200" dirty="0"/>
                <a:t> dans le cadre du Marché </a:t>
              </a:r>
              <a:r>
                <a:rPr lang="en-US" sz="1400" kern="1200" dirty="0" err="1"/>
                <a:t>Régional</a:t>
              </a:r>
              <a:r>
                <a:rPr lang="en-US" sz="1400" kern="1200" dirty="0"/>
                <a:t> de </a:t>
              </a:r>
              <a:r>
                <a:rPr lang="en-US" sz="1400" kern="1200" dirty="0" err="1"/>
                <a:t>l’Électricité</a:t>
              </a:r>
              <a:r>
                <a:rPr lang="en-US" sz="1400" kern="1200" dirty="0"/>
                <a:t> (MRE)</a:t>
              </a:r>
            </a:p>
          </p:txBody>
        </p:sp>
      </p:grpSp>
    </p:spTree>
    <p:extLst>
      <p:ext uri="{BB962C8B-B14F-4D97-AF65-F5344CB8AC3E}">
        <p14:creationId xmlns:p14="http://schemas.microsoft.com/office/powerpoint/2010/main" val="2945888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7F52E-CF1C-FD5F-4C6F-D9A38DEA58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D7704D-0173-C34D-1358-61370A16C3CE}"/>
              </a:ext>
            </a:extLst>
          </p:cNvPr>
          <p:cNvSpPr>
            <a:spLocks noGrp="1"/>
          </p:cNvSpPr>
          <p:nvPr>
            <p:ph type="title"/>
          </p:nvPr>
        </p:nvSpPr>
        <p:spPr>
          <a:xfrm>
            <a:off x="526640" y="644965"/>
            <a:ext cx="8229600" cy="688009"/>
          </a:xfrm>
        </p:spPr>
        <p:txBody>
          <a:bodyPr>
            <a:normAutofit/>
          </a:bodyPr>
          <a:lstStyle/>
          <a:p>
            <a:r>
              <a:rPr sz="1800" dirty="0" err="1">
                <a:latin typeface="Source Sans Pro" panose="020B0503030403020204" pitchFamily="34" charset="0"/>
                <a:ea typeface="Source Sans Pro" panose="020B0503030403020204" pitchFamily="34" charset="0"/>
              </a:rPr>
              <a:t>Typologie</a:t>
            </a:r>
            <a:r>
              <a:rPr sz="1800" dirty="0">
                <a:latin typeface="Source Sans Pro" panose="020B0503030403020204" pitchFamily="34" charset="0"/>
                <a:ea typeface="Source Sans Pro" panose="020B0503030403020204" pitchFamily="34" charset="0"/>
              </a:rPr>
              <a:t> des </a:t>
            </a:r>
            <a:r>
              <a:rPr sz="1800" dirty="0" err="1">
                <a:latin typeface="Source Sans Pro" panose="020B0503030403020204" pitchFamily="34" charset="0"/>
                <a:ea typeface="Source Sans Pro" panose="020B0503030403020204" pitchFamily="34" charset="0"/>
              </a:rPr>
              <a:t>formes</a:t>
            </a:r>
            <a:r>
              <a:rPr sz="1800" dirty="0">
                <a:latin typeface="Source Sans Pro" panose="020B0503030403020204" pitchFamily="34" charset="0"/>
                <a:ea typeface="Source Sans Pro" panose="020B0503030403020204" pitchFamily="34" charset="0"/>
              </a:rPr>
              <a:t> de </a:t>
            </a:r>
            <a:r>
              <a:rPr sz="1800" dirty="0" err="1">
                <a:latin typeface="Source Sans Pro" panose="020B0503030403020204" pitchFamily="34" charset="0"/>
                <a:ea typeface="Source Sans Pro" panose="020B0503030403020204" pitchFamily="34" charset="0"/>
              </a:rPr>
              <a:t>marché</a:t>
            </a:r>
            <a:r>
              <a:rPr lang="fr-FR" sz="1800" dirty="0">
                <a:latin typeface="Source Sans Pro" panose="020B0503030403020204" pitchFamily="34" charset="0"/>
                <a:ea typeface="Source Sans Pro" panose="020B0503030403020204" pitchFamily="34" charset="0"/>
              </a:rPr>
              <a:t> en Afrique de l’Ouest</a:t>
            </a:r>
            <a:endParaRPr sz="1800" dirty="0">
              <a:latin typeface="Source Sans Pro" panose="020B0503030403020204" pitchFamily="34" charset="0"/>
              <a:ea typeface="Source Sans Pro" panose="020B0503030403020204" pitchFamily="34" charset="0"/>
            </a:endParaRPr>
          </a:p>
        </p:txBody>
      </p:sp>
      <p:graphicFrame>
        <p:nvGraphicFramePr>
          <p:cNvPr id="3" name="Table 2">
            <a:extLst>
              <a:ext uri="{FF2B5EF4-FFF2-40B4-BE49-F238E27FC236}">
                <a16:creationId xmlns:a16="http://schemas.microsoft.com/office/drawing/2014/main" id="{5C2A2421-BE8B-AD20-F0D5-5CBC543CB08F}"/>
              </a:ext>
            </a:extLst>
          </p:cNvPr>
          <p:cNvGraphicFramePr>
            <a:graphicFrameLocks noGrp="1"/>
          </p:cNvGraphicFramePr>
          <p:nvPr>
            <p:extLst>
              <p:ext uri="{D42A27DB-BD31-4B8C-83A1-F6EECF244321}">
                <p14:modId xmlns:p14="http://schemas.microsoft.com/office/powerpoint/2010/main" val="734312446"/>
              </p:ext>
            </p:extLst>
          </p:nvPr>
        </p:nvGraphicFramePr>
        <p:xfrm>
          <a:off x="343760" y="1291046"/>
          <a:ext cx="8595360" cy="3535680"/>
        </p:xfrm>
        <a:graphic>
          <a:graphicData uri="http://schemas.openxmlformats.org/drawingml/2006/table">
            <a:tbl>
              <a:tblPr firstRow="1" bandRow="1">
                <a:tableStyleId>{5C22544A-7EE6-4342-B048-85BDC9FD1C3A}</a:tableStyleId>
              </a:tblPr>
              <a:tblGrid>
                <a:gridCol w="1293223">
                  <a:extLst>
                    <a:ext uri="{9D8B030D-6E8A-4147-A177-3AD203B41FA5}">
                      <a16:colId xmlns:a16="http://schemas.microsoft.com/office/drawing/2014/main" val="20000"/>
                    </a:ext>
                  </a:extLst>
                </a:gridCol>
                <a:gridCol w="2090057">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gridCol w="2148840">
                  <a:extLst>
                    <a:ext uri="{9D8B030D-6E8A-4147-A177-3AD203B41FA5}">
                      <a16:colId xmlns:a16="http://schemas.microsoft.com/office/drawing/2014/main" val="20003"/>
                    </a:ext>
                  </a:extLst>
                </a:gridCol>
              </a:tblGrid>
              <a:tr h="579120">
                <a:tc>
                  <a:txBody>
                    <a:bodyPr/>
                    <a:lstStyle/>
                    <a:p>
                      <a:pPr>
                        <a:defRPr b="1"/>
                      </a:pPr>
                      <a:r>
                        <a:rPr dirty="0" err="1"/>
                        <a:t>Niveau</a:t>
                      </a:r>
                      <a:endParaRPr dirty="0"/>
                    </a:p>
                  </a:txBody>
                  <a:tcPr>
                    <a:solidFill>
                      <a:srgbClr val="00B050"/>
                    </a:solidFill>
                  </a:tcPr>
                </a:tc>
                <a:tc>
                  <a:txBody>
                    <a:bodyPr/>
                    <a:lstStyle/>
                    <a:p>
                      <a:pPr>
                        <a:defRPr b="1"/>
                      </a:pPr>
                      <a:r>
                        <a:rPr dirty="0" err="1"/>
                        <a:t>Forme</a:t>
                      </a:r>
                      <a:r>
                        <a:rPr dirty="0"/>
                        <a:t> de </a:t>
                      </a:r>
                      <a:r>
                        <a:rPr dirty="0" err="1"/>
                        <a:t>marché</a:t>
                      </a:r>
                      <a:endParaRPr dirty="0"/>
                    </a:p>
                  </a:txBody>
                  <a:tcPr>
                    <a:solidFill>
                      <a:srgbClr val="00B050"/>
                    </a:solidFill>
                  </a:tcPr>
                </a:tc>
                <a:tc>
                  <a:txBody>
                    <a:bodyPr/>
                    <a:lstStyle/>
                    <a:p>
                      <a:pPr>
                        <a:defRPr b="1"/>
                      </a:pPr>
                      <a:r>
                        <a:rPr dirty="0" err="1"/>
                        <a:t>Caractéristiques</a:t>
                      </a:r>
                      <a:r>
                        <a:rPr dirty="0"/>
                        <a:t> </a:t>
                      </a:r>
                      <a:r>
                        <a:rPr dirty="0" err="1"/>
                        <a:t>dominantes</a:t>
                      </a:r>
                      <a:endParaRPr dirty="0"/>
                    </a:p>
                  </a:txBody>
                  <a:tcPr>
                    <a:solidFill>
                      <a:srgbClr val="00B050"/>
                    </a:solidFill>
                  </a:tcPr>
                </a:tc>
                <a:tc>
                  <a:txBody>
                    <a:bodyPr/>
                    <a:lstStyle/>
                    <a:p>
                      <a:pPr>
                        <a:defRPr b="1"/>
                      </a:pPr>
                      <a:r>
                        <a:rPr dirty="0" err="1"/>
                        <a:t>Exemples</a:t>
                      </a:r>
                      <a:endParaRPr dirty="0"/>
                    </a:p>
                  </a:txBody>
                  <a:tcPr>
                    <a:solidFill>
                      <a:srgbClr val="00B050"/>
                    </a:solidFill>
                  </a:tcPr>
                </a:tc>
                <a:extLst>
                  <a:ext uri="{0D108BD9-81ED-4DB2-BD59-A6C34878D82A}">
                    <a16:rowId xmlns:a16="http://schemas.microsoft.com/office/drawing/2014/main" val="10000"/>
                  </a:ext>
                </a:extLst>
              </a:tr>
              <a:tr h="579120">
                <a:tc>
                  <a:txBody>
                    <a:bodyPr/>
                    <a:lstStyle/>
                    <a:p>
                      <a:r>
                        <a:rPr dirty="0"/>
                        <a:t>National</a:t>
                      </a:r>
                    </a:p>
                  </a:txBody>
                  <a:tcPr>
                    <a:solidFill>
                      <a:srgbClr val="FFC000"/>
                    </a:solidFill>
                  </a:tcPr>
                </a:tc>
                <a:tc>
                  <a:txBody>
                    <a:bodyPr/>
                    <a:lstStyle/>
                    <a:p>
                      <a:r>
                        <a:rPr lang="fr-FR" sz="1800" dirty="0">
                          <a:solidFill>
                            <a:schemeClr val="tx1"/>
                          </a:solidFill>
                        </a:rPr>
                        <a:t>Modèle Acheteur unique</a:t>
                      </a:r>
                      <a:endParaRPr dirty="0">
                        <a:solidFill>
                          <a:schemeClr val="tx1"/>
                        </a:solidFill>
                      </a:endParaRPr>
                    </a:p>
                  </a:txBody>
                  <a:tcPr>
                    <a:solidFill>
                      <a:srgbClr val="FFC000"/>
                    </a:solidFill>
                  </a:tcPr>
                </a:tc>
                <a:tc>
                  <a:txBody>
                    <a:bodyPr/>
                    <a:lstStyle/>
                    <a:p>
                      <a:r>
                        <a:rPr dirty="0" err="1"/>
                        <a:t>Acheteur</a:t>
                      </a:r>
                      <a:r>
                        <a:rPr dirty="0"/>
                        <a:t> central, PPAs long </a:t>
                      </a:r>
                      <a:r>
                        <a:rPr dirty="0" err="1"/>
                        <a:t>terme</a:t>
                      </a:r>
                      <a:r>
                        <a:rPr dirty="0"/>
                        <a:t>, dispatch </a:t>
                      </a:r>
                      <a:r>
                        <a:rPr dirty="0" err="1"/>
                        <a:t>administré</a:t>
                      </a:r>
                      <a:endParaRPr dirty="0"/>
                    </a:p>
                  </a:txBody>
                  <a:tcPr>
                    <a:solidFill>
                      <a:srgbClr val="FFC000"/>
                    </a:solidFill>
                  </a:tcPr>
                </a:tc>
                <a:tc>
                  <a:txBody>
                    <a:bodyPr/>
                    <a:lstStyle/>
                    <a:p>
                      <a:r>
                        <a:t>Modèle fréquent dans la région</a:t>
                      </a:r>
                    </a:p>
                  </a:txBody>
                  <a:tcPr>
                    <a:solidFill>
                      <a:srgbClr val="FFC000"/>
                    </a:solidFill>
                  </a:tcPr>
                </a:tc>
                <a:extLst>
                  <a:ext uri="{0D108BD9-81ED-4DB2-BD59-A6C34878D82A}">
                    <a16:rowId xmlns:a16="http://schemas.microsoft.com/office/drawing/2014/main" val="10001"/>
                  </a:ext>
                </a:extLst>
              </a:tr>
              <a:tr h="579120">
                <a:tc>
                  <a:txBody>
                    <a:bodyPr/>
                    <a:lstStyle/>
                    <a:p>
                      <a:r>
                        <a:rPr dirty="0"/>
                        <a:t>National</a:t>
                      </a:r>
                    </a:p>
                  </a:txBody>
                  <a:tcPr>
                    <a:solidFill>
                      <a:srgbClr val="FFC000"/>
                    </a:solidFill>
                  </a:tcPr>
                </a:tc>
                <a:tc>
                  <a:txBody>
                    <a:bodyPr/>
                    <a:lstStyle/>
                    <a:p>
                      <a:r>
                        <a:rPr dirty="0" err="1"/>
                        <a:t>Dégroupage</a:t>
                      </a:r>
                      <a:r>
                        <a:rPr dirty="0"/>
                        <a:t> </a:t>
                      </a:r>
                      <a:r>
                        <a:rPr lang="fr-FR" dirty="0"/>
                        <a:t>avec concurrence</a:t>
                      </a:r>
                      <a:endParaRPr dirty="0"/>
                    </a:p>
                  </a:txBody>
                  <a:tcPr>
                    <a:solidFill>
                      <a:srgbClr val="FFC000"/>
                    </a:solidFill>
                  </a:tcPr>
                </a:tc>
                <a:tc>
                  <a:txBody>
                    <a:bodyPr/>
                    <a:lstStyle/>
                    <a:p>
                      <a:r>
                        <a:rPr dirty="0"/>
                        <a:t>Transport </a:t>
                      </a:r>
                      <a:r>
                        <a:rPr dirty="0" err="1"/>
                        <a:t>séparé</a:t>
                      </a:r>
                      <a:r>
                        <a:rPr dirty="0"/>
                        <a:t>, </a:t>
                      </a:r>
                      <a:r>
                        <a:rPr dirty="0" err="1"/>
                        <a:t>régulation</a:t>
                      </a:r>
                      <a:r>
                        <a:rPr dirty="0"/>
                        <a:t> </a:t>
                      </a:r>
                      <a:r>
                        <a:rPr dirty="0" err="1"/>
                        <a:t>structurée</a:t>
                      </a:r>
                      <a:endParaRPr dirty="0"/>
                    </a:p>
                  </a:txBody>
                  <a:tcPr>
                    <a:solidFill>
                      <a:srgbClr val="FFC000"/>
                    </a:solidFill>
                  </a:tcPr>
                </a:tc>
                <a:tc>
                  <a:txBody>
                    <a:bodyPr/>
                    <a:lstStyle/>
                    <a:p>
                      <a:r>
                        <a:rPr dirty="0"/>
                        <a:t>Ghana : </a:t>
                      </a:r>
                      <a:r>
                        <a:rPr dirty="0" err="1"/>
                        <a:t>GRIDCo</a:t>
                      </a:r>
                      <a:r>
                        <a:rPr dirty="0"/>
                        <a:t>, ECG/</a:t>
                      </a:r>
                      <a:r>
                        <a:rPr dirty="0" err="1"/>
                        <a:t>NEDCo</a:t>
                      </a:r>
                      <a:endParaRPr dirty="0"/>
                    </a:p>
                  </a:txBody>
                  <a:tcPr>
                    <a:solidFill>
                      <a:srgbClr val="FFC000"/>
                    </a:solidFill>
                  </a:tcPr>
                </a:tc>
                <a:extLst>
                  <a:ext uri="{0D108BD9-81ED-4DB2-BD59-A6C34878D82A}">
                    <a16:rowId xmlns:a16="http://schemas.microsoft.com/office/drawing/2014/main" val="10002"/>
                  </a:ext>
                </a:extLst>
              </a:tr>
              <a:tr h="579120">
                <a:tc>
                  <a:txBody>
                    <a:bodyPr/>
                    <a:lstStyle/>
                    <a:p>
                      <a:r>
                        <a:rPr dirty="0" err="1"/>
                        <a:t>Régional</a:t>
                      </a:r>
                      <a:endParaRPr dirty="0"/>
                    </a:p>
                  </a:txBody>
                  <a:tcPr>
                    <a:solidFill>
                      <a:schemeClr val="accent6">
                        <a:lumMod val="75000"/>
                      </a:schemeClr>
                    </a:solidFill>
                  </a:tcPr>
                </a:tc>
                <a:tc>
                  <a:txBody>
                    <a:bodyPr/>
                    <a:lstStyle/>
                    <a:p>
                      <a:r>
                        <a:rPr dirty="0"/>
                        <a:t>Phase 1</a:t>
                      </a:r>
                      <a:r>
                        <a:rPr lang="fr-FR" dirty="0"/>
                        <a:t> Marché concurrentiel ouvert</a:t>
                      </a:r>
                      <a:endParaRPr dirty="0"/>
                    </a:p>
                  </a:txBody>
                  <a:tcPr>
                    <a:solidFill>
                      <a:schemeClr val="accent6">
                        <a:lumMod val="75000"/>
                      </a:schemeClr>
                    </a:solidFill>
                  </a:tcPr>
                </a:tc>
                <a:tc>
                  <a:txBody>
                    <a:bodyPr/>
                    <a:lstStyle/>
                    <a:p>
                      <a:r>
                        <a:rPr dirty="0" err="1"/>
                        <a:t>Échanges</a:t>
                      </a:r>
                      <a:r>
                        <a:rPr dirty="0"/>
                        <a:t> </a:t>
                      </a:r>
                      <a:r>
                        <a:rPr dirty="0" err="1"/>
                        <a:t>bilatéraux</a:t>
                      </a:r>
                      <a:r>
                        <a:rPr dirty="0"/>
                        <a:t>, coordination </a:t>
                      </a:r>
                      <a:r>
                        <a:rPr lang="fr-FR" dirty="0"/>
                        <a:t>régionale </a:t>
                      </a:r>
                      <a:r>
                        <a:rPr dirty="0" err="1"/>
                        <a:t>croissante</a:t>
                      </a:r>
                      <a:endParaRPr dirty="0"/>
                    </a:p>
                  </a:txBody>
                  <a:tcPr>
                    <a:solidFill>
                      <a:schemeClr val="accent6">
                        <a:lumMod val="75000"/>
                      </a:schemeClr>
                    </a:solidFill>
                  </a:tcPr>
                </a:tc>
                <a:tc>
                  <a:txBody>
                    <a:bodyPr/>
                    <a:lstStyle/>
                    <a:p>
                      <a:r>
                        <a:t>Phase 1 lancée en 2018 à Cotonou</a:t>
                      </a:r>
                    </a:p>
                  </a:txBody>
                  <a:tcPr>
                    <a:solidFill>
                      <a:schemeClr val="accent6">
                        <a:lumMod val="75000"/>
                      </a:schemeClr>
                    </a:solidFill>
                  </a:tcPr>
                </a:tc>
                <a:extLst>
                  <a:ext uri="{0D108BD9-81ED-4DB2-BD59-A6C34878D82A}">
                    <a16:rowId xmlns:a16="http://schemas.microsoft.com/office/drawing/2014/main" val="10003"/>
                  </a:ext>
                </a:extLst>
              </a:tr>
              <a:tr h="579120">
                <a:tc>
                  <a:txBody>
                    <a:bodyPr/>
                    <a:lstStyle/>
                    <a:p>
                      <a:r>
                        <a:t>Régional</a:t>
                      </a:r>
                    </a:p>
                  </a:txBody>
                  <a:tcPr>
                    <a:solidFill>
                      <a:schemeClr val="accent6">
                        <a:lumMod val="75000"/>
                      </a:schemeClr>
                    </a:solidFill>
                  </a:tcPr>
                </a:tc>
                <a:tc>
                  <a:txBody>
                    <a:bodyPr/>
                    <a:lstStyle/>
                    <a:p>
                      <a:r>
                        <a:rPr dirty="0"/>
                        <a:t>Phase 2</a:t>
                      </a:r>
                      <a:r>
                        <a:rPr lang="fr-FR" dirty="0"/>
                        <a:t> Marché concurrentiel ouvert</a:t>
                      </a:r>
                      <a:endParaRPr dirty="0"/>
                    </a:p>
                  </a:txBody>
                  <a:tcPr>
                    <a:solidFill>
                      <a:schemeClr val="accent6">
                        <a:lumMod val="75000"/>
                      </a:schemeClr>
                    </a:solidFill>
                  </a:tcPr>
                </a:tc>
                <a:tc>
                  <a:txBody>
                    <a:bodyPr/>
                    <a:lstStyle/>
                    <a:p>
                      <a:r>
                        <a:rPr dirty="0"/>
                        <a:t>Marché </a:t>
                      </a:r>
                      <a:r>
                        <a:rPr dirty="0" err="1"/>
                        <a:t>formalisé</a:t>
                      </a:r>
                      <a:r>
                        <a:rPr dirty="0"/>
                        <a:t>, Day-Ahead Market (DAM)</a:t>
                      </a:r>
                    </a:p>
                  </a:txBody>
                  <a:tcPr>
                    <a:solidFill>
                      <a:schemeClr val="accent6">
                        <a:lumMod val="75000"/>
                      </a:schemeClr>
                    </a:solidFill>
                  </a:tcPr>
                </a:tc>
                <a:tc>
                  <a:txBody>
                    <a:bodyPr/>
                    <a:lstStyle/>
                    <a:p>
                      <a:r>
                        <a:rPr lang="fr-FR" dirty="0"/>
                        <a:t>Marché Régional Ouest Africain</a:t>
                      </a:r>
                      <a:endParaRPr dirty="0"/>
                    </a:p>
                  </a:txBody>
                  <a:tcPr>
                    <a:solidFill>
                      <a:schemeClr val="accent6">
                        <a:lumMod val="75000"/>
                      </a:schemeClr>
                    </a:solidFill>
                  </a:tcPr>
                </a:tc>
                <a:extLst>
                  <a:ext uri="{0D108BD9-81ED-4DB2-BD59-A6C34878D82A}">
                    <a16:rowId xmlns:a16="http://schemas.microsoft.com/office/drawing/2014/main" val="10004"/>
                  </a:ext>
                </a:extLst>
              </a:tr>
              <a:tr h="579120">
                <a:tc>
                  <a:txBody>
                    <a:bodyPr/>
                    <a:lstStyle/>
                    <a:p>
                      <a:r>
                        <a:rPr dirty="0" err="1"/>
                        <a:t>Régional</a:t>
                      </a:r>
                      <a:endParaRPr dirty="0"/>
                    </a:p>
                  </a:txBody>
                  <a:tcPr>
                    <a:solidFill>
                      <a:schemeClr val="accent6">
                        <a:lumMod val="75000"/>
                      </a:schemeClr>
                    </a:solidFill>
                  </a:tcPr>
                </a:tc>
                <a:tc>
                  <a:txBody>
                    <a:bodyPr/>
                    <a:lstStyle/>
                    <a:p>
                      <a:r>
                        <a:rPr dirty="0"/>
                        <a:t>Phase 3</a:t>
                      </a:r>
                      <a:r>
                        <a:rPr lang="fr-FR" dirty="0"/>
                        <a:t> Marché concurrentiel ouvert</a:t>
                      </a:r>
                      <a:endParaRPr dirty="0"/>
                    </a:p>
                  </a:txBody>
                  <a:tcPr>
                    <a:solidFill>
                      <a:schemeClr val="accent6">
                        <a:lumMod val="75000"/>
                      </a:schemeClr>
                    </a:solidFill>
                  </a:tcPr>
                </a:tc>
                <a:tc>
                  <a:txBody>
                    <a:bodyPr/>
                    <a:lstStyle/>
                    <a:p>
                      <a:r>
                        <a:rPr dirty="0"/>
                        <a:t>Marché </a:t>
                      </a:r>
                      <a:r>
                        <a:rPr dirty="0" err="1"/>
                        <a:t>liquide</a:t>
                      </a:r>
                      <a:r>
                        <a:rPr dirty="0"/>
                        <a:t>, </a:t>
                      </a:r>
                      <a:r>
                        <a:rPr dirty="0" err="1"/>
                        <a:t>optimisation</a:t>
                      </a:r>
                      <a:r>
                        <a:rPr dirty="0"/>
                        <a:t> </a:t>
                      </a:r>
                      <a:r>
                        <a:rPr dirty="0" err="1"/>
                        <a:t>régionale</a:t>
                      </a:r>
                      <a:endParaRPr dirty="0"/>
                    </a:p>
                  </a:txBody>
                  <a:tcPr>
                    <a:solidFill>
                      <a:schemeClr val="accent6">
                        <a:lumMod val="75000"/>
                      </a:schemeClr>
                    </a:solidFill>
                  </a:tcPr>
                </a:tc>
                <a:tc>
                  <a:txBody>
                    <a:bodyPr/>
                    <a:lstStyle/>
                    <a:p>
                      <a:r>
                        <a:rPr dirty="0"/>
                        <a:t>Vision long </a:t>
                      </a:r>
                      <a:r>
                        <a:rPr dirty="0" err="1"/>
                        <a:t>terme</a:t>
                      </a:r>
                      <a:r>
                        <a:rPr dirty="0"/>
                        <a:t> </a:t>
                      </a:r>
                      <a:r>
                        <a:rPr lang="fr-FR" dirty="0"/>
                        <a:t>Marché Régional Ouest Africain</a:t>
                      </a:r>
                    </a:p>
                  </a:txBody>
                  <a:tcPr>
                    <a:solidFill>
                      <a:schemeClr val="accent6">
                        <a:lumMod val="7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659291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64893-2C39-B4AB-A118-9AA5E667E9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E110FE-896A-A242-8981-1EC4AB4A2B92}"/>
              </a:ext>
            </a:extLst>
          </p:cNvPr>
          <p:cNvSpPr>
            <a:spLocks noGrp="1"/>
          </p:cNvSpPr>
          <p:nvPr>
            <p:ph type="title"/>
          </p:nvPr>
        </p:nvSpPr>
        <p:spPr>
          <a:xfrm>
            <a:off x="364435" y="715617"/>
            <a:ext cx="8673548" cy="392747"/>
          </a:xfrm>
        </p:spPr>
        <p:txBody>
          <a:bodyPr>
            <a:normAutofit fontScale="90000"/>
          </a:bodyPr>
          <a:lstStyle/>
          <a:p>
            <a:r>
              <a:rPr lang="fr-FR" sz="2800" dirty="0"/>
              <a:t>Synthèse comparative</a:t>
            </a:r>
            <a:endParaRPr lang="fr-FR" sz="2700" b="1" dirty="0"/>
          </a:p>
        </p:txBody>
      </p:sp>
      <p:graphicFrame>
        <p:nvGraphicFramePr>
          <p:cNvPr id="10" name="Espace réservé du contenu 9">
            <a:extLst>
              <a:ext uri="{FF2B5EF4-FFF2-40B4-BE49-F238E27FC236}">
                <a16:creationId xmlns:a16="http://schemas.microsoft.com/office/drawing/2014/main" id="{C84B2289-D756-AAF7-1AC9-8537AC4FEFEC}"/>
              </a:ext>
            </a:extLst>
          </p:cNvPr>
          <p:cNvGraphicFramePr>
            <a:graphicFrameLocks noGrp="1"/>
          </p:cNvGraphicFramePr>
          <p:nvPr>
            <p:ph idx="1"/>
            <p:extLst>
              <p:ext uri="{D42A27DB-BD31-4B8C-83A1-F6EECF244321}">
                <p14:modId xmlns:p14="http://schemas.microsoft.com/office/powerpoint/2010/main" val="1821576988"/>
              </p:ext>
            </p:extLst>
          </p:nvPr>
        </p:nvGraphicFramePr>
        <p:xfrm>
          <a:off x="569016" y="1585442"/>
          <a:ext cx="7886700" cy="2784348"/>
        </p:xfrm>
        <a:graphic>
          <a:graphicData uri="http://schemas.openxmlformats.org/drawingml/2006/table">
            <a:tbl>
              <a:tblPr/>
              <a:tblGrid>
                <a:gridCol w="1971675">
                  <a:extLst>
                    <a:ext uri="{9D8B030D-6E8A-4147-A177-3AD203B41FA5}">
                      <a16:colId xmlns:a16="http://schemas.microsoft.com/office/drawing/2014/main" val="3173462195"/>
                    </a:ext>
                  </a:extLst>
                </a:gridCol>
                <a:gridCol w="1971675">
                  <a:extLst>
                    <a:ext uri="{9D8B030D-6E8A-4147-A177-3AD203B41FA5}">
                      <a16:colId xmlns:a16="http://schemas.microsoft.com/office/drawing/2014/main" val="1821242149"/>
                    </a:ext>
                  </a:extLst>
                </a:gridCol>
                <a:gridCol w="1971675">
                  <a:extLst>
                    <a:ext uri="{9D8B030D-6E8A-4147-A177-3AD203B41FA5}">
                      <a16:colId xmlns:a16="http://schemas.microsoft.com/office/drawing/2014/main" val="2775421901"/>
                    </a:ext>
                  </a:extLst>
                </a:gridCol>
                <a:gridCol w="1971675">
                  <a:extLst>
                    <a:ext uri="{9D8B030D-6E8A-4147-A177-3AD203B41FA5}">
                      <a16:colId xmlns:a16="http://schemas.microsoft.com/office/drawing/2014/main" val="2945599071"/>
                    </a:ext>
                  </a:extLst>
                </a:gridCol>
              </a:tblGrid>
              <a:tr h="464058">
                <a:tc>
                  <a:txBody>
                    <a:bodyPr/>
                    <a:lstStyle/>
                    <a:p>
                      <a:pPr>
                        <a:buNone/>
                      </a:pPr>
                      <a:r>
                        <a:rPr lang="fr-FR" dirty="0">
                          <a:highlight>
                            <a:srgbClr val="C0C0C0"/>
                          </a:highlight>
                        </a:rPr>
                        <a:t>Forme de marché</a:t>
                      </a:r>
                    </a:p>
                  </a:txBody>
                  <a:tcPr anchor="ctr">
                    <a:lnL>
                      <a:noFill/>
                    </a:lnL>
                    <a:lnR>
                      <a:noFill/>
                    </a:lnR>
                    <a:lnT>
                      <a:noFill/>
                    </a:lnT>
                    <a:lnB>
                      <a:noFill/>
                    </a:lnB>
                    <a:solidFill>
                      <a:schemeClr val="bg1">
                        <a:lumMod val="85000"/>
                      </a:schemeClr>
                    </a:solidFill>
                  </a:tcPr>
                </a:tc>
                <a:tc>
                  <a:txBody>
                    <a:bodyPr/>
                    <a:lstStyle/>
                    <a:p>
                      <a:pPr>
                        <a:buNone/>
                      </a:pPr>
                      <a:r>
                        <a:rPr lang="fr-FR" dirty="0">
                          <a:highlight>
                            <a:srgbClr val="C0C0C0"/>
                          </a:highlight>
                        </a:rPr>
                        <a:t>Concurrence</a:t>
                      </a:r>
                    </a:p>
                  </a:txBody>
                  <a:tcPr anchor="ctr">
                    <a:lnL>
                      <a:noFill/>
                    </a:lnL>
                    <a:lnR>
                      <a:noFill/>
                    </a:lnR>
                    <a:lnT>
                      <a:noFill/>
                    </a:lnT>
                    <a:lnB>
                      <a:noFill/>
                    </a:lnB>
                    <a:solidFill>
                      <a:schemeClr val="bg1">
                        <a:lumMod val="85000"/>
                      </a:schemeClr>
                    </a:solidFill>
                  </a:tcPr>
                </a:tc>
                <a:tc>
                  <a:txBody>
                    <a:bodyPr/>
                    <a:lstStyle/>
                    <a:p>
                      <a:pPr>
                        <a:buNone/>
                      </a:pPr>
                      <a:r>
                        <a:rPr lang="fr-FR">
                          <a:highlight>
                            <a:srgbClr val="C0C0C0"/>
                          </a:highlight>
                        </a:rPr>
                        <a:t>Complexité</a:t>
                      </a:r>
                    </a:p>
                  </a:txBody>
                  <a:tcPr anchor="ctr">
                    <a:lnL>
                      <a:noFill/>
                    </a:lnL>
                    <a:lnR>
                      <a:noFill/>
                    </a:lnR>
                    <a:lnT>
                      <a:noFill/>
                    </a:lnT>
                    <a:lnB>
                      <a:noFill/>
                    </a:lnB>
                    <a:solidFill>
                      <a:schemeClr val="bg1">
                        <a:lumMod val="85000"/>
                      </a:schemeClr>
                    </a:solidFill>
                  </a:tcPr>
                </a:tc>
                <a:tc>
                  <a:txBody>
                    <a:bodyPr/>
                    <a:lstStyle/>
                    <a:p>
                      <a:pPr>
                        <a:buNone/>
                      </a:pPr>
                      <a:r>
                        <a:rPr lang="fr-FR" dirty="0">
                          <a:highlight>
                            <a:srgbClr val="C0C0C0"/>
                          </a:highlight>
                        </a:rPr>
                        <a:t>Adaptation CEDEAO</a:t>
                      </a:r>
                    </a:p>
                  </a:txBody>
                  <a:tcPr anchor="ctr">
                    <a:lnL>
                      <a:noFill/>
                    </a:lnL>
                    <a:lnR>
                      <a:noFill/>
                    </a:lnR>
                    <a:lnT>
                      <a:noFill/>
                    </a:lnT>
                    <a:lnB>
                      <a:noFill/>
                    </a:lnB>
                    <a:solidFill>
                      <a:schemeClr val="bg1">
                        <a:lumMod val="85000"/>
                      </a:schemeClr>
                    </a:solidFill>
                  </a:tcPr>
                </a:tc>
                <a:extLst>
                  <a:ext uri="{0D108BD9-81ED-4DB2-BD59-A6C34878D82A}">
                    <a16:rowId xmlns:a16="http://schemas.microsoft.com/office/drawing/2014/main" val="1752442994"/>
                  </a:ext>
                </a:extLst>
              </a:tr>
              <a:tr h="464058">
                <a:tc>
                  <a:txBody>
                    <a:bodyPr/>
                    <a:lstStyle/>
                    <a:p>
                      <a:pPr>
                        <a:buNone/>
                      </a:pPr>
                      <a:r>
                        <a:rPr lang="fr-FR"/>
                        <a:t>Monopole intégré</a:t>
                      </a:r>
                    </a:p>
                  </a:txBody>
                  <a:tcPr anchor="ctr">
                    <a:lnL>
                      <a:noFill/>
                    </a:lnL>
                    <a:lnR>
                      <a:noFill/>
                    </a:lnR>
                    <a:lnT>
                      <a:noFill/>
                    </a:lnT>
                    <a:lnB>
                      <a:noFill/>
                    </a:lnB>
                    <a:noFill/>
                  </a:tcPr>
                </a:tc>
                <a:tc>
                  <a:txBody>
                    <a:bodyPr/>
                    <a:lstStyle/>
                    <a:p>
                      <a:pPr>
                        <a:buNone/>
                      </a:pPr>
                      <a:r>
                        <a:rPr lang="fr-FR" dirty="0"/>
                        <a:t>❌</a:t>
                      </a:r>
                    </a:p>
                  </a:txBody>
                  <a:tcPr anchor="ctr">
                    <a:lnL>
                      <a:noFill/>
                    </a:lnL>
                    <a:lnR>
                      <a:noFill/>
                    </a:lnR>
                    <a:lnT>
                      <a:noFill/>
                    </a:lnT>
                    <a:lnB>
                      <a:noFill/>
                    </a:lnB>
                    <a:noFill/>
                  </a:tcPr>
                </a:tc>
                <a:tc>
                  <a:txBody>
                    <a:bodyPr/>
                    <a:lstStyle/>
                    <a:p>
                      <a:pPr>
                        <a:buNone/>
                      </a:pPr>
                      <a:r>
                        <a:rPr lang="fr-FR"/>
                        <a:t>Faible</a:t>
                      </a:r>
                    </a:p>
                  </a:txBody>
                  <a:tcPr anchor="ctr">
                    <a:lnL>
                      <a:noFill/>
                    </a:lnL>
                    <a:lnR>
                      <a:noFill/>
                    </a:lnR>
                    <a:lnT>
                      <a:noFill/>
                    </a:lnT>
                    <a:lnB>
                      <a:noFill/>
                    </a:lnB>
                    <a:noFill/>
                  </a:tcPr>
                </a:tc>
                <a:tc>
                  <a:txBody>
                    <a:bodyPr/>
                    <a:lstStyle/>
                    <a:p>
                      <a:pPr>
                        <a:buNone/>
                      </a:pPr>
                      <a:r>
                        <a:rPr lang="fr-FR"/>
                        <a:t>✔️ historique</a:t>
                      </a:r>
                    </a:p>
                  </a:txBody>
                  <a:tcPr anchor="ctr">
                    <a:lnL>
                      <a:noFill/>
                    </a:lnL>
                    <a:lnR>
                      <a:noFill/>
                    </a:lnR>
                    <a:lnT>
                      <a:noFill/>
                    </a:lnT>
                    <a:lnB>
                      <a:noFill/>
                    </a:lnB>
                    <a:noFill/>
                  </a:tcPr>
                </a:tc>
                <a:extLst>
                  <a:ext uri="{0D108BD9-81ED-4DB2-BD59-A6C34878D82A}">
                    <a16:rowId xmlns:a16="http://schemas.microsoft.com/office/drawing/2014/main" val="966266653"/>
                  </a:ext>
                </a:extLst>
              </a:tr>
              <a:tr h="464058">
                <a:tc>
                  <a:txBody>
                    <a:bodyPr/>
                    <a:lstStyle/>
                    <a:p>
                      <a:pPr>
                        <a:buNone/>
                      </a:pPr>
                      <a:r>
                        <a:rPr lang="fr-FR" dirty="0"/>
                        <a:t>Single Buyer</a:t>
                      </a:r>
                    </a:p>
                  </a:txBody>
                  <a:tcPr anchor="ctr">
                    <a:lnL>
                      <a:noFill/>
                    </a:lnL>
                    <a:lnR>
                      <a:noFill/>
                    </a:lnR>
                    <a:lnT>
                      <a:noFill/>
                    </a:lnT>
                    <a:lnB>
                      <a:noFill/>
                    </a:lnB>
                    <a:noFill/>
                  </a:tcPr>
                </a:tc>
                <a:tc>
                  <a:txBody>
                    <a:bodyPr/>
                    <a:lstStyle/>
                    <a:p>
                      <a:pPr>
                        <a:buNone/>
                      </a:pPr>
                      <a:r>
                        <a:rPr lang="fr-FR"/>
                        <a:t>⚠️ partielle</a:t>
                      </a:r>
                    </a:p>
                  </a:txBody>
                  <a:tcPr anchor="ctr">
                    <a:lnL>
                      <a:noFill/>
                    </a:lnL>
                    <a:lnR>
                      <a:noFill/>
                    </a:lnR>
                    <a:lnT>
                      <a:noFill/>
                    </a:lnT>
                    <a:lnB>
                      <a:noFill/>
                    </a:lnB>
                    <a:noFill/>
                  </a:tcPr>
                </a:tc>
                <a:tc>
                  <a:txBody>
                    <a:bodyPr/>
                    <a:lstStyle/>
                    <a:p>
                      <a:pPr>
                        <a:buNone/>
                      </a:pPr>
                      <a:r>
                        <a:rPr lang="fr-FR" dirty="0"/>
                        <a:t>Moyenne</a:t>
                      </a:r>
                    </a:p>
                  </a:txBody>
                  <a:tcPr anchor="ctr">
                    <a:lnL>
                      <a:noFill/>
                    </a:lnL>
                    <a:lnR>
                      <a:noFill/>
                    </a:lnR>
                    <a:lnT>
                      <a:noFill/>
                    </a:lnT>
                    <a:lnB>
                      <a:noFill/>
                    </a:lnB>
                    <a:noFill/>
                  </a:tcPr>
                </a:tc>
                <a:tc>
                  <a:txBody>
                    <a:bodyPr/>
                    <a:lstStyle/>
                    <a:p>
                      <a:pPr>
                        <a:buNone/>
                      </a:pPr>
                      <a:r>
                        <a:rPr lang="fr-FR"/>
                        <a:t>✔️ actuelle</a:t>
                      </a:r>
                    </a:p>
                  </a:txBody>
                  <a:tcPr anchor="ctr">
                    <a:lnL>
                      <a:noFill/>
                    </a:lnL>
                    <a:lnR>
                      <a:noFill/>
                    </a:lnR>
                    <a:lnT>
                      <a:noFill/>
                    </a:lnT>
                    <a:lnB>
                      <a:noFill/>
                    </a:lnB>
                    <a:noFill/>
                  </a:tcPr>
                </a:tc>
                <a:extLst>
                  <a:ext uri="{0D108BD9-81ED-4DB2-BD59-A6C34878D82A}">
                    <a16:rowId xmlns:a16="http://schemas.microsoft.com/office/drawing/2014/main" val="1786221030"/>
                  </a:ext>
                </a:extLst>
              </a:tr>
              <a:tr h="464058">
                <a:tc>
                  <a:txBody>
                    <a:bodyPr/>
                    <a:lstStyle/>
                    <a:p>
                      <a:pPr>
                        <a:buNone/>
                      </a:pPr>
                      <a:r>
                        <a:rPr lang="fr-FR"/>
                        <a:t>Marché de gros</a:t>
                      </a:r>
                    </a:p>
                  </a:txBody>
                  <a:tcPr anchor="ctr">
                    <a:lnL>
                      <a:noFill/>
                    </a:lnL>
                    <a:lnR>
                      <a:noFill/>
                    </a:lnR>
                    <a:lnT>
                      <a:noFill/>
                    </a:lnT>
                    <a:lnB>
                      <a:noFill/>
                    </a:lnB>
                    <a:noFill/>
                  </a:tcPr>
                </a:tc>
                <a:tc>
                  <a:txBody>
                    <a:bodyPr/>
                    <a:lstStyle/>
                    <a:p>
                      <a:pPr>
                        <a:buNone/>
                      </a:pPr>
                      <a:r>
                        <a:rPr lang="fr-FR"/>
                        <a:t>✔️</a:t>
                      </a:r>
                    </a:p>
                  </a:txBody>
                  <a:tcPr anchor="ctr">
                    <a:lnL>
                      <a:noFill/>
                    </a:lnL>
                    <a:lnR>
                      <a:noFill/>
                    </a:lnR>
                    <a:lnT>
                      <a:noFill/>
                    </a:lnT>
                    <a:lnB>
                      <a:noFill/>
                    </a:lnB>
                    <a:noFill/>
                  </a:tcPr>
                </a:tc>
                <a:tc>
                  <a:txBody>
                    <a:bodyPr/>
                    <a:lstStyle/>
                    <a:p>
                      <a:pPr>
                        <a:buNone/>
                      </a:pPr>
                      <a:r>
                        <a:rPr lang="fr-FR"/>
                        <a:t>Élevée</a:t>
                      </a:r>
                    </a:p>
                  </a:txBody>
                  <a:tcPr anchor="ctr">
                    <a:lnL>
                      <a:noFill/>
                    </a:lnL>
                    <a:lnR>
                      <a:noFill/>
                    </a:lnR>
                    <a:lnT>
                      <a:noFill/>
                    </a:lnT>
                    <a:lnB>
                      <a:noFill/>
                    </a:lnB>
                    <a:noFill/>
                  </a:tcPr>
                </a:tc>
                <a:tc>
                  <a:txBody>
                    <a:bodyPr/>
                    <a:lstStyle/>
                    <a:p>
                      <a:pPr>
                        <a:buNone/>
                      </a:pPr>
                      <a:r>
                        <a:rPr lang="fr-FR"/>
                        <a:t>✔️ progressive</a:t>
                      </a:r>
                    </a:p>
                  </a:txBody>
                  <a:tcPr anchor="ctr">
                    <a:lnL>
                      <a:noFill/>
                    </a:lnL>
                    <a:lnR>
                      <a:noFill/>
                    </a:lnR>
                    <a:lnT>
                      <a:noFill/>
                    </a:lnT>
                    <a:lnB>
                      <a:noFill/>
                    </a:lnB>
                    <a:noFill/>
                  </a:tcPr>
                </a:tc>
                <a:extLst>
                  <a:ext uri="{0D108BD9-81ED-4DB2-BD59-A6C34878D82A}">
                    <a16:rowId xmlns:a16="http://schemas.microsoft.com/office/drawing/2014/main" val="3680285834"/>
                  </a:ext>
                </a:extLst>
              </a:tr>
              <a:tr h="464058">
                <a:tc>
                  <a:txBody>
                    <a:bodyPr/>
                    <a:lstStyle/>
                    <a:p>
                      <a:pPr>
                        <a:buNone/>
                      </a:pPr>
                      <a:r>
                        <a:rPr lang="fr-FR"/>
                        <a:t>Marché de détail</a:t>
                      </a:r>
                    </a:p>
                  </a:txBody>
                  <a:tcPr anchor="ctr">
                    <a:lnL>
                      <a:noFill/>
                    </a:lnL>
                    <a:lnR>
                      <a:noFill/>
                    </a:lnR>
                    <a:lnT>
                      <a:noFill/>
                    </a:lnT>
                    <a:lnB>
                      <a:noFill/>
                    </a:lnB>
                    <a:noFill/>
                  </a:tcPr>
                </a:tc>
                <a:tc>
                  <a:txBody>
                    <a:bodyPr/>
                    <a:lstStyle/>
                    <a:p>
                      <a:pPr>
                        <a:buNone/>
                      </a:pPr>
                      <a:r>
                        <a:rPr lang="fr-FR"/>
                        <a:t>✔️✔️</a:t>
                      </a:r>
                    </a:p>
                  </a:txBody>
                  <a:tcPr anchor="ctr">
                    <a:lnL>
                      <a:noFill/>
                    </a:lnL>
                    <a:lnR>
                      <a:noFill/>
                    </a:lnR>
                    <a:lnT>
                      <a:noFill/>
                    </a:lnT>
                    <a:lnB>
                      <a:noFill/>
                    </a:lnB>
                    <a:noFill/>
                  </a:tcPr>
                </a:tc>
                <a:tc>
                  <a:txBody>
                    <a:bodyPr/>
                    <a:lstStyle/>
                    <a:p>
                      <a:pPr>
                        <a:buNone/>
                      </a:pPr>
                      <a:r>
                        <a:rPr lang="fr-FR"/>
                        <a:t>Très élevée</a:t>
                      </a:r>
                    </a:p>
                  </a:txBody>
                  <a:tcPr anchor="ctr">
                    <a:lnL>
                      <a:noFill/>
                    </a:lnL>
                    <a:lnR>
                      <a:noFill/>
                    </a:lnR>
                    <a:lnT>
                      <a:noFill/>
                    </a:lnT>
                    <a:lnB>
                      <a:noFill/>
                    </a:lnB>
                    <a:noFill/>
                  </a:tcPr>
                </a:tc>
                <a:tc>
                  <a:txBody>
                    <a:bodyPr/>
                    <a:lstStyle/>
                    <a:p>
                      <a:pPr>
                        <a:buNone/>
                      </a:pPr>
                      <a:r>
                        <a:rPr lang="fr-FR"/>
                        <a:t>❌ prématurée</a:t>
                      </a:r>
                    </a:p>
                  </a:txBody>
                  <a:tcPr anchor="ctr">
                    <a:lnL>
                      <a:noFill/>
                    </a:lnL>
                    <a:lnR>
                      <a:noFill/>
                    </a:lnR>
                    <a:lnT>
                      <a:noFill/>
                    </a:lnT>
                    <a:lnB>
                      <a:noFill/>
                    </a:lnB>
                    <a:noFill/>
                  </a:tcPr>
                </a:tc>
                <a:extLst>
                  <a:ext uri="{0D108BD9-81ED-4DB2-BD59-A6C34878D82A}">
                    <a16:rowId xmlns:a16="http://schemas.microsoft.com/office/drawing/2014/main" val="650447134"/>
                  </a:ext>
                </a:extLst>
              </a:tr>
              <a:tr h="464058">
                <a:tc>
                  <a:txBody>
                    <a:bodyPr/>
                    <a:lstStyle/>
                    <a:p>
                      <a:pPr>
                        <a:buNone/>
                      </a:pPr>
                      <a:r>
                        <a:rPr lang="fr-FR" dirty="0"/>
                        <a:t>Marché régional</a:t>
                      </a:r>
                    </a:p>
                  </a:txBody>
                  <a:tcPr anchor="ctr">
                    <a:lnL>
                      <a:noFill/>
                    </a:lnL>
                    <a:lnR>
                      <a:noFill/>
                    </a:lnR>
                    <a:lnT>
                      <a:noFill/>
                    </a:lnT>
                    <a:lnB>
                      <a:noFill/>
                    </a:lnB>
                    <a:noFill/>
                  </a:tcPr>
                </a:tc>
                <a:tc>
                  <a:txBody>
                    <a:bodyPr/>
                    <a:lstStyle/>
                    <a:p>
                      <a:pPr>
                        <a:buNone/>
                      </a:pPr>
                      <a:r>
                        <a:rPr lang="fr-FR"/>
                        <a:t>✔️ coordonnée</a:t>
                      </a:r>
                    </a:p>
                  </a:txBody>
                  <a:tcPr anchor="ctr">
                    <a:lnL>
                      <a:noFill/>
                    </a:lnL>
                    <a:lnR>
                      <a:noFill/>
                    </a:lnR>
                    <a:lnT>
                      <a:noFill/>
                    </a:lnT>
                    <a:lnB>
                      <a:noFill/>
                    </a:lnB>
                    <a:noFill/>
                  </a:tcPr>
                </a:tc>
                <a:tc>
                  <a:txBody>
                    <a:bodyPr/>
                    <a:lstStyle/>
                    <a:p>
                      <a:pPr>
                        <a:buNone/>
                      </a:pPr>
                      <a:r>
                        <a:rPr lang="fr-FR"/>
                        <a:t>Élevée</a:t>
                      </a:r>
                    </a:p>
                  </a:txBody>
                  <a:tcPr anchor="ctr">
                    <a:lnL>
                      <a:noFill/>
                    </a:lnL>
                    <a:lnR>
                      <a:noFill/>
                    </a:lnR>
                    <a:lnT>
                      <a:noFill/>
                    </a:lnT>
                    <a:lnB>
                      <a:noFill/>
                    </a:lnB>
                    <a:noFill/>
                  </a:tcPr>
                </a:tc>
                <a:tc>
                  <a:txBody>
                    <a:bodyPr/>
                    <a:lstStyle/>
                    <a:p>
                      <a:pPr>
                        <a:buNone/>
                      </a:pPr>
                      <a:r>
                        <a:rPr lang="fr-FR" dirty="0"/>
                        <a:t>✔️ stratégique</a:t>
                      </a:r>
                    </a:p>
                  </a:txBody>
                  <a:tcPr anchor="ctr">
                    <a:lnL>
                      <a:noFill/>
                    </a:lnL>
                    <a:lnR>
                      <a:noFill/>
                    </a:lnR>
                    <a:lnT>
                      <a:noFill/>
                    </a:lnT>
                    <a:lnB>
                      <a:noFill/>
                    </a:lnB>
                    <a:noFill/>
                  </a:tcPr>
                </a:tc>
                <a:extLst>
                  <a:ext uri="{0D108BD9-81ED-4DB2-BD59-A6C34878D82A}">
                    <a16:rowId xmlns:a16="http://schemas.microsoft.com/office/drawing/2014/main" val="3022999703"/>
                  </a:ext>
                </a:extLst>
              </a:tr>
            </a:tbl>
          </a:graphicData>
        </a:graphic>
      </p:graphicFrame>
    </p:spTree>
    <p:extLst>
      <p:ext uri="{BB962C8B-B14F-4D97-AF65-F5344CB8AC3E}">
        <p14:creationId xmlns:p14="http://schemas.microsoft.com/office/powerpoint/2010/main" val="3964450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7C285370-5CAB-459F-B889-E1F9BE93E18A}"/>
              </a:ext>
            </a:extLst>
          </p:cNvPr>
          <p:cNvSpPr>
            <a:spLocks noGrp="1"/>
          </p:cNvSpPr>
          <p:nvPr>
            <p:ph type="title"/>
          </p:nvPr>
        </p:nvSpPr>
        <p:spPr>
          <a:xfrm>
            <a:off x="265433" y="1493763"/>
            <a:ext cx="8092440" cy="1089529"/>
          </a:xfrm>
        </p:spPr>
        <p:txBody>
          <a:bodyPr/>
          <a:lstStyle/>
          <a:p>
            <a:pPr algn="ctr">
              <a:spcAft>
                <a:spcPts val="675"/>
              </a:spcAft>
            </a:pPr>
            <a:r>
              <a:rPr lang="fr-FR" sz="3600" dirty="0">
                <a:latin typeface="Source Sans Pro" panose="020B0503030403020204" pitchFamily="34" charset="0"/>
                <a:ea typeface="Source Sans Pro" panose="020B0503030403020204" pitchFamily="34" charset="0"/>
                <a:cs typeface="Angsana New" panose="02020603050405020304" pitchFamily="18" charset="-34"/>
              </a:rPr>
              <a:t>IV- LES CODES DU MARCHÉ RÉGIONAL DE L'ÉLECTRICITÉ  (MRE):</a:t>
            </a:r>
            <a:endParaRPr lang="de-DE" sz="3600" dirty="0">
              <a:latin typeface="Source Sans Pro" panose="020B0503030403020204" pitchFamily="34" charset="0"/>
              <a:ea typeface="Source Sans Pro" panose="020B0503030403020204" pitchFamily="34" charset="0"/>
            </a:endParaRPr>
          </a:p>
        </p:txBody>
      </p:sp>
      <p:sp>
        <p:nvSpPr>
          <p:cNvPr id="5" name="Titel 10">
            <a:extLst>
              <a:ext uri="{FF2B5EF4-FFF2-40B4-BE49-F238E27FC236}">
                <a16:creationId xmlns:a16="http://schemas.microsoft.com/office/drawing/2014/main" id="{8CEA2CA4-1E95-4B0E-89CC-40B314357920}"/>
              </a:ext>
            </a:extLst>
          </p:cNvPr>
          <p:cNvSpPr txBox="1">
            <a:spLocks/>
          </p:cNvSpPr>
          <p:nvPr/>
        </p:nvSpPr>
        <p:spPr bwMode="gray">
          <a:xfrm>
            <a:off x="539753" y="2685277"/>
            <a:ext cx="7543800" cy="484748"/>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700" b="1" kern="1200">
                <a:solidFill>
                  <a:schemeClr val="bg1"/>
                </a:solidFill>
                <a:latin typeface="+mj-lt"/>
                <a:ea typeface="+mj-ea"/>
                <a:cs typeface="+mj-cs"/>
              </a:defRPr>
            </a:lvl1pPr>
          </a:lstStyle>
          <a:p>
            <a:pPr algn="ctr">
              <a:spcAft>
                <a:spcPts val="675"/>
              </a:spcAft>
            </a:pPr>
            <a:r>
              <a:rPr lang="fr" sz="3000" dirty="0">
                <a:solidFill>
                  <a:srgbClr val="FFC000"/>
                </a:solidFill>
                <a:latin typeface="Source Sans Pro" panose="020B0503030403020204" pitchFamily="34" charset="0"/>
                <a:ea typeface="Source Sans Pro" panose="020B0503030403020204" pitchFamily="34" charset="0"/>
                <a:cs typeface="Angsana New" panose="02020603050405020304" pitchFamily="18" charset="-34"/>
              </a:rPr>
              <a:t>APERÇU ET </a:t>
            </a:r>
            <a:r>
              <a:rPr lang="fr-FR" sz="3000" dirty="0">
                <a:solidFill>
                  <a:srgbClr val="FFC000"/>
                </a:solidFill>
                <a:latin typeface="Source Sans Pro" panose="020B0503030403020204" pitchFamily="34" charset="0"/>
                <a:ea typeface="Source Sans Pro" panose="020B0503030403020204" pitchFamily="34" charset="0"/>
                <a:cs typeface="Angsana New" panose="02020603050405020304" pitchFamily="18" charset="-34"/>
              </a:rPr>
              <a:t>PRINCIPALES ÉVOLUTIONS</a:t>
            </a:r>
            <a:endParaRPr lang="de-DE" sz="3000" dirty="0">
              <a:solidFill>
                <a:srgbClr val="FFC000"/>
              </a:solidFill>
              <a:latin typeface="Source Sans Pro" panose="020B0503030403020204" pitchFamily="34" charset="0"/>
              <a:ea typeface="Source Sans Pro" panose="020B0503030403020204" pitchFamily="34" charset="0"/>
              <a:cs typeface="Angsana New" panose="02020603050405020304" pitchFamily="18" charset="-34"/>
            </a:endParaRPr>
          </a:p>
        </p:txBody>
      </p:sp>
    </p:spTree>
    <p:extLst>
      <p:ext uri="{BB962C8B-B14F-4D97-AF65-F5344CB8AC3E}">
        <p14:creationId xmlns:p14="http://schemas.microsoft.com/office/powerpoint/2010/main" val="3506395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endParaRPr lang="fr-FR" dirty="0"/>
          </a:p>
        </p:txBody>
      </p:sp>
      <p:sp>
        <p:nvSpPr>
          <p:cNvPr id="4" name="TextBox 3">
            <a:extLst>
              <a:ext uri="{FF2B5EF4-FFF2-40B4-BE49-F238E27FC236}">
                <a16:creationId xmlns:a16="http://schemas.microsoft.com/office/drawing/2014/main" id="{23D58251-DE9C-44F4-A20F-B8084B9C9A60}"/>
              </a:ext>
            </a:extLst>
          </p:cNvPr>
          <p:cNvSpPr txBox="1"/>
          <p:nvPr/>
        </p:nvSpPr>
        <p:spPr>
          <a:xfrm>
            <a:off x="1222413" y="1512556"/>
            <a:ext cx="7207834" cy="2373663"/>
          </a:xfrm>
          <a:prstGeom prst="rect">
            <a:avLst/>
          </a:prstGeom>
          <a:noFill/>
        </p:spPr>
        <p:txBody>
          <a:bodyPr wrap="square">
            <a:spAutoFit/>
          </a:bodyPr>
          <a:lstStyle/>
          <a:p>
            <a:pPr marL="432197" indent="-432197">
              <a:lnSpc>
                <a:spcPct val="105000"/>
              </a:lnSpc>
              <a:spcBef>
                <a:spcPts val="450"/>
              </a:spcBef>
              <a:spcAft>
                <a:spcPts val="900"/>
              </a:spcAft>
              <a:buFont typeface="Wingdings" panose="05000000000000000000" pitchFamily="2" charset="2"/>
              <a:buChar char="Ø"/>
            </a:pPr>
            <a:r>
              <a:rPr lang="fr" sz="2400" dirty="0">
                <a:latin typeface="Source Sans Pro" panose="020B0503030403020204" pitchFamily="34" charset="0"/>
                <a:ea typeface="Source Sans Pro" panose="020B0503030403020204" pitchFamily="34" charset="0"/>
                <a:cs typeface="Century Gothic"/>
              </a:rPr>
              <a:t>Rappel sur le Marché Régional de l'électricité (</a:t>
            </a:r>
            <a:r>
              <a:rPr lang="fr" sz="2400" b="1" dirty="0">
                <a:latin typeface="Source Sans Pro" panose="020B0503030403020204" pitchFamily="34" charset="0"/>
                <a:ea typeface="Source Sans Pro" panose="020B0503030403020204" pitchFamily="34" charset="0"/>
                <a:cs typeface="Century Gothic"/>
              </a:rPr>
              <a:t>MRE</a:t>
            </a:r>
            <a:r>
              <a:rPr lang="fr" sz="2400" dirty="0">
                <a:latin typeface="Source Sans Pro" panose="020B0503030403020204" pitchFamily="34" charset="0"/>
                <a:ea typeface="Source Sans Pro" panose="020B0503030403020204" pitchFamily="34" charset="0"/>
                <a:cs typeface="Century Gothic"/>
              </a:rPr>
              <a:t>)</a:t>
            </a:r>
          </a:p>
          <a:p>
            <a:pPr marL="432197" indent="-432197">
              <a:lnSpc>
                <a:spcPct val="105000"/>
              </a:lnSpc>
              <a:spcBef>
                <a:spcPts val="450"/>
              </a:spcBef>
              <a:spcAft>
                <a:spcPts val="900"/>
              </a:spcAft>
              <a:buFont typeface="Wingdings" panose="05000000000000000000" pitchFamily="2" charset="2"/>
              <a:buChar char="Ø"/>
            </a:pPr>
            <a:r>
              <a:rPr lang="fr" sz="2400" dirty="0">
                <a:latin typeface="Source Sans Pro" panose="020B0503030403020204" pitchFamily="34" charset="0"/>
                <a:ea typeface="Source Sans Pro" panose="020B0503030403020204" pitchFamily="34" charset="0"/>
                <a:cs typeface="Century Gothic"/>
              </a:rPr>
              <a:t>Aperçu et principales évolutions du MRE avec les codes du marché régional de l'électricité</a:t>
            </a:r>
          </a:p>
          <a:p>
            <a:pPr marL="432197" indent="-432197">
              <a:lnSpc>
                <a:spcPct val="105000"/>
              </a:lnSpc>
              <a:spcBef>
                <a:spcPts val="450"/>
              </a:spcBef>
              <a:spcAft>
                <a:spcPts val="900"/>
              </a:spcAft>
              <a:buFont typeface="Wingdings" panose="05000000000000000000" pitchFamily="2" charset="2"/>
              <a:buChar char="Ø"/>
            </a:pPr>
            <a:r>
              <a:rPr lang="fr" sz="2400" dirty="0">
                <a:latin typeface="Source Sans Pro" panose="020B0503030403020204" pitchFamily="34" charset="0"/>
                <a:ea typeface="Source Sans Pro" panose="020B0503030403020204" pitchFamily="34" charset="0"/>
                <a:cs typeface="Century Gothic"/>
              </a:rPr>
              <a:t>Renforcement du rôle des</a:t>
            </a:r>
            <a:r>
              <a:rPr lang="fr-FR" sz="2400" dirty="0">
                <a:latin typeface="Source Sans Pro" panose="020B0503030403020204" pitchFamily="34" charset="0"/>
                <a:ea typeface="Source Sans Pro" panose="020B0503030403020204" pitchFamily="34" charset="0"/>
                <a:cs typeface="Century Gothic"/>
              </a:rPr>
              <a:t> Autorités de Régulation Nationales ( </a:t>
            </a:r>
            <a:r>
              <a:rPr lang="fr-FR" sz="2400" b="1" dirty="0">
                <a:latin typeface="Source Sans Pro" panose="020B0503030403020204" pitchFamily="34" charset="0"/>
                <a:ea typeface="Source Sans Pro" panose="020B0503030403020204" pitchFamily="34" charset="0"/>
                <a:cs typeface="Century Gothic"/>
              </a:rPr>
              <a:t>ARN</a:t>
            </a:r>
            <a:r>
              <a:rPr lang="fr-FR" sz="2400" dirty="0">
                <a:latin typeface="Source Sans Pro" panose="020B0503030403020204" pitchFamily="34" charset="0"/>
                <a:ea typeface="Source Sans Pro" panose="020B0503030403020204" pitchFamily="34" charset="0"/>
                <a:cs typeface="Century Gothic"/>
              </a:rPr>
              <a:t> ) dans le MRE</a:t>
            </a:r>
            <a:r>
              <a:rPr lang="fr" sz="2400" b="1" dirty="0">
                <a:latin typeface="Source Sans Pro" panose="020B0503030403020204" pitchFamily="34" charset="0"/>
                <a:ea typeface="Source Sans Pro" panose="020B0503030403020204" pitchFamily="34" charset="0"/>
                <a:cs typeface="Century Gothic"/>
              </a:rPr>
              <a:t> </a:t>
            </a:r>
            <a:r>
              <a:rPr lang="fr" sz="2400" dirty="0">
                <a:latin typeface="Source Sans Pro" panose="020B0503030403020204" pitchFamily="34" charset="0"/>
                <a:ea typeface="Source Sans Pro" panose="020B0503030403020204" pitchFamily="34" charset="0"/>
                <a:cs typeface="Century Gothic"/>
              </a:rPr>
              <a:t>)</a:t>
            </a:r>
            <a:endParaRPr lang="fr-FR" sz="2400" dirty="0">
              <a:latin typeface="Source Sans Pro" panose="020B0503030403020204" pitchFamily="34" charset="0"/>
              <a:ea typeface="Source Sans Pro" panose="020B0503030403020204" pitchFamily="34" charset="0"/>
              <a:cs typeface="Century Gothic"/>
            </a:endParaRPr>
          </a:p>
        </p:txBody>
      </p:sp>
      <p:sp>
        <p:nvSpPr>
          <p:cNvPr id="3" name="Titolo 1">
            <a:extLst>
              <a:ext uri="{FF2B5EF4-FFF2-40B4-BE49-F238E27FC236}">
                <a16:creationId xmlns:a16="http://schemas.microsoft.com/office/drawing/2014/main" id="{16795F9D-5DDC-9193-2D0A-07654289DFD3}"/>
              </a:ext>
            </a:extLst>
          </p:cNvPr>
          <p:cNvSpPr txBox="1">
            <a:spLocks/>
          </p:cNvSpPr>
          <p:nvPr/>
        </p:nvSpPr>
        <p:spPr>
          <a:xfrm>
            <a:off x="1302460" y="856225"/>
            <a:ext cx="6227054" cy="2770632"/>
          </a:xfrm>
        </p:spPr>
        <p:txBody>
          <a:bodyPr wrap="square" anchor="t" anchorCtr="0">
            <a:spAutoFit/>
          </a:bodyPr>
          <a:lstStyle>
            <a:lvl1pPr algn="l" defTabSz="914400" rtl="0" eaLnBrk="1" latinLnBrk="0" hangingPunct="1">
              <a:lnSpc>
                <a:spcPct val="90000"/>
              </a:lnSpc>
              <a:spcBef>
                <a:spcPct val="0"/>
              </a:spcBef>
              <a:buNone/>
              <a:defRPr sz="2800" kern="1200">
                <a:solidFill>
                  <a:srgbClr val="BA0C2F"/>
                </a:solidFill>
                <a:latin typeface="Source Sans Pro" panose="020B0503030403020204" pitchFamily="34" charset="0"/>
                <a:ea typeface="+mj-ea"/>
                <a:cs typeface="+mj-cs"/>
              </a:defRPr>
            </a:lvl1pPr>
          </a:lstStyle>
          <a:p>
            <a:pPr algn="ctr"/>
            <a:r>
              <a:rPr lang="fr" sz="2700" b="1" dirty="0">
                <a:solidFill>
                  <a:srgbClr val="8E1D36"/>
                </a:solidFill>
              </a:rPr>
              <a:t>SOMMAIRE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CB3B286F-73BF-48BF-8314-AC7FC196B659}" type="slidenum">
              <a:rPr lang="fr-FR" smtClean="0"/>
              <a:t>2</a:t>
            </a:fld>
            <a:endParaRPr lang="fr-FR" dirty="0"/>
          </a:p>
        </p:txBody>
      </p:sp>
      <p:sp>
        <p:nvSpPr>
          <p:cNvPr id="4" name="TextBox 3">
            <a:extLst>
              <a:ext uri="{FF2B5EF4-FFF2-40B4-BE49-F238E27FC236}">
                <a16:creationId xmlns:a16="http://schemas.microsoft.com/office/drawing/2014/main" id="{23D58251-DE9C-44F4-A20F-B8084B9C9A60}"/>
              </a:ext>
            </a:extLst>
          </p:cNvPr>
          <p:cNvSpPr txBox="1"/>
          <p:nvPr/>
        </p:nvSpPr>
        <p:spPr>
          <a:xfrm>
            <a:off x="413134" y="1144976"/>
            <a:ext cx="8449248" cy="3896131"/>
          </a:xfrm>
          <a:prstGeom prst="rect">
            <a:avLst/>
          </a:prstGeom>
          <a:noFill/>
        </p:spPr>
        <p:txBody>
          <a:bodyPr wrap="square">
            <a:spAutoFit/>
          </a:bodyPr>
          <a:lstStyle/>
          <a:p>
            <a:pPr marL="432197" indent="-432197">
              <a:lnSpc>
                <a:spcPct val="105000"/>
              </a:lnSpc>
              <a:spcBef>
                <a:spcPts val="450"/>
              </a:spcBef>
              <a:spcAft>
                <a:spcPts val="900"/>
              </a:spcAft>
              <a:buFont typeface="+mj-lt"/>
              <a:buAutoNum type="romanUcPeriod"/>
            </a:pPr>
            <a:r>
              <a:rPr lang="fr-FR" sz="2400" dirty="0">
                <a:latin typeface="Source Sans Pro" panose="020B0503030403020204" pitchFamily="34" charset="0"/>
                <a:ea typeface="Source Sans Pro" panose="020B0503030403020204" pitchFamily="34" charset="0"/>
                <a:cs typeface="Century Gothic"/>
              </a:rPr>
              <a:t>Introduction – Pourquoi parler des formes de marché de l’électricité</a:t>
            </a:r>
          </a:p>
          <a:p>
            <a:pPr marL="432197" indent="-432197">
              <a:lnSpc>
                <a:spcPct val="105000"/>
              </a:lnSpc>
              <a:spcBef>
                <a:spcPts val="450"/>
              </a:spcBef>
              <a:spcAft>
                <a:spcPts val="900"/>
              </a:spcAft>
              <a:buFont typeface="+mj-lt"/>
              <a:buAutoNum type="romanUcPeriod"/>
            </a:pPr>
            <a:r>
              <a:rPr lang="fr-FR" sz="2400" dirty="0">
                <a:latin typeface="Source Sans Pro" panose="020B0503030403020204" pitchFamily="34" charset="0"/>
                <a:ea typeface="Source Sans Pro" panose="020B0503030403020204" pitchFamily="34" charset="0"/>
                <a:cs typeface="Century Gothic"/>
              </a:rPr>
              <a:t>Les grandes formes de marché de l’électricité (typologie internationale)</a:t>
            </a:r>
          </a:p>
          <a:p>
            <a:pPr marL="432197" indent="-432197">
              <a:lnSpc>
                <a:spcPct val="105000"/>
              </a:lnSpc>
              <a:spcBef>
                <a:spcPts val="450"/>
              </a:spcBef>
              <a:spcAft>
                <a:spcPts val="900"/>
              </a:spcAft>
              <a:buFont typeface="+mj-lt"/>
              <a:buAutoNum type="romanUcPeriod"/>
            </a:pPr>
            <a:r>
              <a:rPr lang="fr-FR" sz="2400" dirty="0">
                <a:latin typeface="Source Sans Pro" panose="020B0503030403020204" pitchFamily="34" charset="0"/>
                <a:ea typeface="Source Sans Pro" panose="020B0503030403020204" pitchFamily="34" charset="0"/>
                <a:cs typeface="Century Gothic"/>
              </a:rPr>
              <a:t>Trajectoire d’évolution recommandée pour la CEDEAO</a:t>
            </a:r>
          </a:p>
          <a:p>
            <a:pPr marL="432197" indent="-432197">
              <a:lnSpc>
                <a:spcPct val="105000"/>
              </a:lnSpc>
              <a:spcBef>
                <a:spcPts val="450"/>
              </a:spcBef>
              <a:spcAft>
                <a:spcPts val="900"/>
              </a:spcAft>
              <a:buFont typeface="+mj-lt"/>
              <a:buAutoNum type="romanUcPeriod"/>
            </a:pPr>
            <a:r>
              <a:rPr lang="fr-FR" sz="2400" dirty="0">
                <a:latin typeface="Source Sans Pro" panose="020B0503030403020204" pitchFamily="34" charset="0"/>
                <a:ea typeface="Source Sans Pro" panose="020B0503030403020204" pitchFamily="34" charset="0"/>
                <a:cs typeface="Angsana New" panose="02020603050405020304" pitchFamily="18" charset="-34"/>
              </a:rPr>
              <a:t>Aperçu et principales évolutions sur les codes du Marché Régional de l’Électricité  (CODES DU MRE)</a:t>
            </a:r>
          </a:p>
          <a:p>
            <a:pPr marL="432197" indent="-432197">
              <a:lnSpc>
                <a:spcPct val="105000"/>
              </a:lnSpc>
              <a:spcBef>
                <a:spcPts val="450"/>
              </a:spcBef>
              <a:spcAft>
                <a:spcPts val="900"/>
              </a:spcAft>
              <a:buFont typeface="+mj-lt"/>
              <a:buAutoNum type="romanUcPeriod"/>
            </a:pPr>
            <a:r>
              <a:rPr lang="fr-FR" sz="2400" dirty="0">
                <a:latin typeface="Source Sans Pro" panose="020B0503030403020204" pitchFamily="34" charset="0"/>
                <a:ea typeface="Source Sans Pro" panose="020B0503030403020204" pitchFamily="34" charset="0"/>
                <a:cs typeface="Century Gothic"/>
              </a:rPr>
              <a:t>Conclusion générale</a:t>
            </a:r>
          </a:p>
        </p:txBody>
      </p:sp>
      <p:sp>
        <p:nvSpPr>
          <p:cNvPr id="5" name="Titolo 1">
            <a:extLst>
              <a:ext uri="{FF2B5EF4-FFF2-40B4-BE49-F238E27FC236}">
                <a16:creationId xmlns:a16="http://schemas.microsoft.com/office/drawing/2014/main" id="{18DFE3C0-73FA-42E6-8E1E-C3B6BD14B4E0}"/>
              </a:ext>
            </a:extLst>
          </p:cNvPr>
          <p:cNvSpPr txBox="1">
            <a:spLocks/>
          </p:cNvSpPr>
          <p:nvPr/>
        </p:nvSpPr>
        <p:spPr>
          <a:xfrm>
            <a:off x="1302460" y="856225"/>
            <a:ext cx="6227054" cy="2770632"/>
          </a:xfrm>
        </p:spPr>
        <p:txBody>
          <a:bodyPr wrap="square" anchor="t" anchorCtr="0">
            <a:spAutoFit/>
          </a:bodyPr>
          <a:lstStyle>
            <a:lvl1pPr algn="l" defTabSz="914400" rtl="0" eaLnBrk="1" latinLnBrk="0" hangingPunct="1">
              <a:lnSpc>
                <a:spcPct val="90000"/>
              </a:lnSpc>
              <a:spcBef>
                <a:spcPct val="0"/>
              </a:spcBef>
              <a:buNone/>
              <a:defRPr sz="2800" kern="1200">
                <a:solidFill>
                  <a:srgbClr val="BA0C2F"/>
                </a:solidFill>
                <a:latin typeface="Source Sans Pro" panose="020B0503030403020204" pitchFamily="34" charset="0"/>
                <a:ea typeface="+mj-ea"/>
                <a:cs typeface="+mj-cs"/>
              </a:defRPr>
            </a:lvl1pPr>
          </a:lstStyle>
          <a:p>
            <a:pPr algn="ctr"/>
            <a:r>
              <a:rPr lang="fr" sz="2700" b="1" dirty="0">
                <a:solidFill>
                  <a:srgbClr val="8E1D36"/>
                </a:solidFill>
              </a:rPr>
              <a:t>SOMMAIRE</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462707" y="3064088"/>
            <a:ext cx="3223260" cy="1560171"/>
          </a:xfrm>
          <a:prstGeom prst="rect">
            <a:avLst/>
          </a:prstGeom>
          <a:ln>
            <a:noFill/>
          </a:ln>
        </p:spPr>
        <p:style>
          <a:lnRef idx="2">
            <a:schemeClr val="dk1"/>
          </a:lnRef>
          <a:fillRef idx="1">
            <a:schemeClr val="lt1"/>
          </a:fillRef>
          <a:effectRef idx="0">
            <a:schemeClr val="dk1"/>
          </a:effectRef>
          <a:fontRef idx="minor">
            <a:schemeClr val="dk1"/>
          </a:fontRef>
        </p:style>
        <p:txBody>
          <a:bodyPr vert="horz" wrap="square" lIns="0" tIns="9525" rIns="0" bIns="0" rtlCol="0">
            <a:spAutoFit/>
          </a:bodyPr>
          <a:lstStyle>
            <a:defPPr>
              <a:defRPr lang="en-US"/>
            </a:defPPr>
            <a:lvl1pPr marL="12700">
              <a:lnSpc>
                <a:spcPts val="2400"/>
              </a:lnSpc>
              <a:spcBef>
                <a:spcPts val="100"/>
              </a:spcBef>
              <a:defRPr sz="1600" b="1">
                <a:latin typeface="Source Sans Pro" panose="020B0503030403020204" pitchFamily="34" charset="0"/>
                <a:ea typeface="Source Sans Pro" panose="020B0503030403020204" pitchFamily="34" charset="0"/>
                <a:cs typeface="Century Gothic"/>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ctr"/>
            <a:r>
              <a:rPr lang="fr" sz="1500" dirty="0"/>
              <a:t>TYPE DE MARCHÉS</a:t>
            </a:r>
            <a:endParaRPr sz="1500" dirty="0"/>
          </a:p>
          <a:p>
            <a:pPr marL="223838" indent="-135731">
              <a:buFont typeface="Wingdings" panose="05000000000000000000" pitchFamily="2" charset="2"/>
              <a:buChar char="§"/>
            </a:pPr>
            <a:r>
              <a:rPr lang="fr" sz="1500" b="0" dirty="0" err="1"/>
              <a:t>Marché </a:t>
            </a:r>
            <a:r>
              <a:rPr lang="fr" sz="1500" b="0" dirty="0"/>
              <a:t>de gré à gré ( </a:t>
            </a:r>
            <a:r>
              <a:rPr lang="fr" sz="1500" dirty="0"/>
              <a:t>OTC </a:t>
            </a:r>
            <a:r>
              <a:rPr lang="fr" sz="1500" b="0" dirty="0"/>
              <a:t>) </a:t>
            </a:r>
          </a:p>
          <a:p>
            <a:pPr marL="223838" indent="-135731">
              <a:buFont typeface="Wingdings" panose="05000000000000000000" pitchFamily="2" charset="2"/>
              <a:buChar char="§"/>
            </a:pPr>
            <a:r>
              <a:rPr lang="fr" sz="1500" b="0" dirty="0"/>
              <a:t>Marché Day-Ahead centralisé ( </a:t>
            </a:r>
            <a:r>
              <a:rPr lang="fr" sz="1500" dirty="0"/>
              <a:t>DAM </a:t>
            </a:r>
            <a:r>
              <a:rPr lang="fr" sz="1500" b="0" dirty="0"/>
              <a:t>)</a:t>
            </a:r>
          </a:p>
          <a:p>
            <a:pPr marL="223838" indent="-135731">
              <a:buFont typeface="Wingdings" panose="05000000000000000000" pitchFamily="2" charset="2"/>
              <a:buChar char="§"/>
            </a:pPr>
            <a:r>
              <a:rPr lang="fr" sz="1500" dirty="0"/>
              <a:t>Autres </a:t>
            </a:r>
            <a:r>
              <a:rPr lang="fr" sz="1500" b="0" dirty="0"/>
              <a:t>marchés supplémentaires (en projet)</a:t>
            </a:r>
          </a:p>
        </p:txBody>
      </p:sp>
      <p:sp>
        <p:nvSpPr>
          <p:cNvPr id="29" name="object 14">
            <a:extLst>
              <a:ext uri="{FF2B5EF4-FFF2-40B4-BE49-F238E27FC236}">
                <a16:creationId xmlns:a16="http://schemas.microsoft.com/office/drawing/2014/main" id="{4F0EC1A0-22B0-EACA-AEA1-EE1AC85BA46C}"/>
              </a:ext>
            </a:extLst>
          </p:cNvPr>
          <p:cNvSpPr txBox="1"/>
          <p:nvPr/>
        </p:nvSpPr>
        <p:spPr>
          <a:xfrm>
            <a:off x="5518257" y="3027086"/>
            <a:ext cx="3154680" cy="1163299"/>
          </a:xfrm>
          <a:prstGeom prst="rect">
            <a:avLst/>
          </a:prstGeom>
          <a:solidFill>
            <a:schemeClr val="bg1"/>
          </a:solidFill>
        </p:spPr>
        <p:txBody>
          <a:bodyPr vert="horz" wrap="square" lIns="0" tIns="9049" rIns="0" bIns="0" rtlCol="0">
            <a:spAutoFit/>
          </a:bodyPr>
          <a:lstStyle/>
          <a:p>
            <a:pPr marL="9525" marR="3810" algn="ctr">
              <a:spcBef>
                <a:spcPts val="71"/>
              </a:spcBef>
            </a:pPr>
            <a:r>
              <a:rPr lang="fr" sz="1500" b="1" dirty="0">
                <a:latin typeface="Source Sans Pro" panose="020B0503030403020204" pitchFamily="34" charset="0"/>
                <a:ea typeface="Source Sans Pro" panose="020B0503030403020204" pitchFamily="34" charset="0"/>
                <a:cs typeface="Century Gothic"/>
              </a:rPr>
              <a:t>SURVEILLANCE DU MARCHÉ :</a:t>
            </a:r>
            <a:endParaRPr lang="fr-FR" sz="1500" dirty="0">
              <a:latin typeface="Source Sans Pro" panose="020B0503030403020204" pitchFamily="34" charset="0"/>
              <a:ea typeface="Source Sans Pro" panose="020B0503030403020204" pitchFamily="34" charset="0"/>
              <a:cs typeface="Century Gothic"/>
            </a:endParaRPr>
          </a:p>
          <a:p>
            <a:pPr marL="265510" indent="-140494">
              <a:buFont typeface="Arial"/>
              <a:buChar char="•"/>
              <a:tabLst>
                <a:tab pos="266224" algn="l"/>
              </a:tabLst>
            </a:pPr>
            <a:r>
              <a:rPr lang="fr" sz="1500" spc="-8" dirty="0" err="1">
                <a:latin typeface="Source Sans Pro" panose="020B0503030403020204" pitchFamily="34" charset="0"/>
                <a:ea typeface="Source Sans Pro" panose="020B0503030403020204" pitchFamily="34" charset="0"/>
                <a:cs typeface="Century Gothic"/>
              </a:rPr>
              <a:t>Procédure </a:t>
            </a:r>
            <a:endParaRPr lang="fr-FR" sz="1500" spc="-8" dirty="0">
              <a:latin typeface="Source Sans Pro" panose="020B0503030403020204" pitchFamily="34" charset="0"/>
              <a:ea typeface="Source Sans Pro" panose="020B0503030403020204" pitchFamily="34" charset="0"/>
              <a:cs typeface="Century Gothic"/>
            </a:endParaRPr>
          </a:p>
          <a:p>
            <a:pPr marL="265510" indent="-140494">
              <a:buFont typeface="Arial"/>
              <a:buChar char="•"/>
              <a:tabLst>
                <a:tab pos="266224" algn="l"/>
              </a:tabLst>
            </a:pPr>
            <a:r>
              <a:rPr lang="fr" sz="1500" spc="-8" dirty="0">
                <a:latin typeface="Source Sans Pro" panose="020B0503030403020204" pitchFamily="34" charset="0"/>
                <a:ea typeface="Source Sans Pro" panose="020B0503030403020204" pitchFamily="34" charset="0"/>
                <a:cs typeface="Century Gothic"/>
              </a:rPr>
              <a:t>Audit du marché</a:t>
            </a:r>
          </a:p>
          <a:p>
            <a:pPr marL="265510" indent="-140494">
              <a:buFont typeface="Arial"/>
              <a:buChar char="•"/>
              <a:tabLst>
                <a:tab pos="266224" algn="l"/>
              </a:tabLst>
            </a:pPr>
            <a:r>
              <a:rPr lang="fr-FR" sz="1500" b="1" spc="-8" dirty="0">
                <a:latin typeface="Source Sans Pro" panose="020B0503030403020204" pitchFamily="34" charset="0"/>
                <a:ea typeface="Source Sans Pro" panose="020B0503030403020204" pitchFamily="34" charset="0"/>
                <a:cs typeface="Century Gothic"/>
              </a:rPr>
              <a:t>OSM</a:t>
            </a:r>
            <a:endParaRPr lang="fr" sz="1500" b="1" spc="-8" dirty="0">
              <a:latin typeface="Source Sans Pro" panose="020B0503030403020204" pitchFamily="34" charset="0"/>
              <a:ea typeface="Source Sans Pro" panose="020B0503030403020204" pitchFamily="34" charset="0"/>
              <a:cs typeface="Century Gothic"/>
            </a:endParaRPr>
          </a:p>
          <a:p>
            <a:pPr marL="265510" indent="-140494">
              <a:buFont typeface="Arial"/>
              <a:buChar char="•"/>
              <a:tabLst>
                <a:tab pos="266224" algn="l"/>
              </a:tabLst>
            </a:pPr>
            <a:r>
              <a:rPr lang="fr-FR" sz="1500" b="1" spc="-8" dirty="0">
                <a:latin typeface="Source Sans Pro" panose="020B0503030403020204" pitchFamily="34" charset="0"/>
                <a:ea typeface="Source Sans Pro" panose="020B0503030403020204" pitchFamily="34" charset="0"/>
                <a:cs typeface="Century Gothic"/>
              </a:rPr>
              <a:t>ARREC</a:t>
            </a:r>
            <a:r>
              <a:rPr lang="fr" sz="1500" b="1" spc="-8" dirty="0">
                <a:latin typeface="Source Sans Pro" panose="020B0503030403020204" pitchFamily="34" charset="0"/>
                <a:ea typeface="Source Sans Pro" panose="020B0503030403020204" pitchFamily="34" charset="0"/>
                <a:cs typeface="Century Gothic"/>
              </a:rPr>
              <a:t> </a:t>
            </a:r>
            <a:r>
              <a:rPr lang="fr" sz="1200" spc="-8" dirty="0">
                <a:latin typeface="Source Sans Pro" panose="020B0503030403020204" pitchFamily="34" charset="0"/>
                <a:ea typeface="Source Sans Pro" panose="020B0503030403020204" pitchFamily="34" charset="0"/>
                <a:cs typeface="Century Gothic"/>
              </a:rPr>
              <a:t>( Comité de surveillance du marché )</a:t>
            </a:r>
            <a:endParaRPr lang="fr-FR" sz="1200" b="1" spc="-8" dirty="0">
              <a:latin typeface="Source Sans Pro" panose="020B0503030403020204" pitchFamily="34" charset="0"/>
              <a:ea typeface="Source Sans Pro" panose="020B0503030403020204" pitchFamily="34" charset="0"/>
              <a:cs typeface="Century Gothic"/>
            </a:endParaRPr>
          </a:p>
        </p:txBody>
      </p:sp>
      <p:sp>
        <p:nvSpPr>
          <p:cNvPr id="26" name="object 6">
            <a:extLst>
              <a:ext uri="{FF2B5EF4-FFF2-40B4-BE49-F238E27FC236}">
                <a16:creationId xmlns:a16="http://schemas.microsoft.com/office/drawing/2014/main" id="{B171271F-3E8F-EDD1-D012-B590CB2F41A1}"/>
              </a:ext>
            </a:extLst>
          </p:cNvPr>
          <p:cNvSpPr txBox="1"/>
          <p:nvPr/>
        </p:nvSpPr>
        <p:spPr>
          <a:xfrm>
            <a:off x="434114" y="952558"/>
            <a:ext cx="3223260" cy="1625445"/>
          </a:xfrm>
          <a:prstGeom prst="rect">
            <a:avLst/>
          </a:prstGeom>
          <a:ln>
            <a:noFill/>
          </a:ln>
        </p:spPr>
        <p:style>
          <a:lnRef idx="2">
            <a:schemeClr val="dk1"/>
          </a:lnRef>
          <a:fillRef idx="1">
            <a:schemeClr val="lt1"/>
          </a:fillRef>
          <a:effectRef idx="0">
            <a:schemeClr val="dk1"/>
          </a:effectRef>
          <a:fontRef idx="minor">
            <a:schemeClr val="dk1"/>
          </a:fontRef>
        </p:style>
        <p:txBody>
          <a:bodyPr vert="horz" wrap="square" lIns="0" tIns="9525" rIns="0" bIns="0" rtlCol="0">
            <a:spAutoFit/>
          </a:bodyPr>
          <a:lstStyle/>
          <a:p>
            <a:pPr marL="9525" algn="ctr">
              <a:lnSpc>
                <a:spcPts val="1800"/>
              </a:lnSpc>
              <a:spcBef>
                <a:spcPts val="75"/>
              </a:spcBef>
            </a:pPr>
            <a:r>
              <a:rPr lang="fr" sz="1500" b="1" dirty="0">
                <a:solidFill>
                  <a:schemeClr val="tx1"/>
                </a:solidFill>
                <a:latin typeface="Source Sans Pro" panose="020B0503030403020204" pitchFamily="34" charset="0"/>
                <a:ea typeface="Source Sans Pro" panose="020B0503030403020204" pitchFamily="34" charset="0"/>
                <a:cs typeface="Century Gothic"/>
              </a:rPr>
              <a:t>DÉFINITION</a:t>
            </a:r>
            <a:endParaRPr sz="1500" dirty="0">
              <a:solidFill>
                <a:schemeClr val="tx1"/>
              </a:solidFill>
              <a:latin typeface="Source Sans Pro" panose="020B0503030403020204" pitchFamily="34" charset="0"/>
              <a:ea typeface="Source Sans Pro" panose="020B0503030403020204" pitchFamily="34" charset="0"/>
              <a:cs typeface="Century Gothic"/>
            </a:endParaRPr>
          </a:p>
          <a:p>
            <a:pPr marL="89297">
              <a:tabLst>
                <a:tab pos="266224" algn="l"/>
              </a:tabLst>
            </a:pPr>
            <a:r>
              <a:rPr lang="fr" sz="1500" dirty="0">
                <a:solidFill>
                  <a:schemeClr val="tx1"/>
                </a:solidFill>
                <a:latin typeface="Source Sans Pro" panose="020B0503030403020204" pitchFamily="34" charset="0"/>
                <a:ea typeface="Source Sans Pro" panose="020B0503030403020204" pitchFamily="34" charset="0"/>
                <a:cs typeface="Century Gothic"/>
              </a:rPr>
              <a:t>Le </a:t>
            </a:r>
            <a:r>
              <a:rPr lang="fr-FR" sz="1500" b="1" dirty="0">
                <a:solidFill>
                  <a:schemeClr val="tx1"/>
                </a:solidFill>
                <a:latin typeface="Source Sans Pro" panose="020B0503030403020204" pitchFamily="34" charset="0"/>
                <a:ea typeface="Source Sans Pro" panose="020B0503030403020204" pitchFamily="34" charset="0"/>
                <a:cs typeface="Century Gothic"/>
              </a:rPr>
              <a:t>MRE</a:t>
            </a:r>
            <a:r>
              <a:rPr lang="fr" sz="1500" b="1" dirty="0">
                <a:solidFill>
                  <a:schemeClr val="tx1"/>
                </a:solidFill>
                <a:latin typeface="Source Sans Pro" panose="020B0503030403020204" pitchFamily="34" charset="0"/>
                <a:ea typeface="Source Sans Pro" panose="020B0503030403020204" pitchFamily="34" charset="0"/>
                <a:cs typeface="Century Gothic"/>
              </a:rPr>
              <a:t> </a:t>
            </a:r>
            <a:r>
              <a:rPr lang="fr" sz="1500" dirty="0">
                <a:solidFill>
                  <a:schemeClr val="tx1"/>
                </a:solidFill>
                <a:latin typeface="Source Sans Pro" panose="020B0503030403020204" pitchFamily="34" charset="0"/>
                <a:ea typeface="Source Sans Pro" panose="020B0503030403020204" pitchFamily="34" charset="0"/>
                <a:cs typeface="Century Gothic"/>
              </a:rPr>
              <a:t>est un marché de gros à l' échelle </a:t>
            </a:r>
            <a:r>
              <a:rPr lang="fr" sz="1500" b="1" dirty="0">
                <a:solidFill>
                  <a:schemeClr val="tx1"/>
                </a:solidFill>
                <a:latin typeface="Source Sans Pro" panose="020B0503030403020204" pitchFamily="34" charset="0"/>
                <a:ea typeface="Source Sans Pro" panose="020B0503030403020204" pitchFamily="34" charset="0"/>
                <a:cs typeface="Century Gothic"/>
              </a:rPr>
              <a:t>régionale </a:t>
            </a:r>
            <a:r>
              <a:rPr lang="fr" sz="1500" dirty="0">
                <a:solidFill>
                  <a:schemeClr val="tx1"/>
                </a:solidFill>
                <a:latin typeface="Source Sans Pro" panose="020B0503030403020204" pitchFamily="34" charset="0"/>
                <a:ea typeface="Source Sans Pro" panose="020B0503030403020204" pitchFamily="34" charset="0"/>
                <a:cs typeface="Century Gothic"/>
              </a:rPr>
              <a:t>dont l'organisation et le fonctionnement sont gérés par les </a:t>
            </a:r>
            <a:r>
              <a:rPr lang="fr" sz="1500" b="1" dirty="0">
                <a:solidFill>
                  <a:schemeClr val="tx1"/>
                </a:solidFill>
                <a:latin typeface="Source Sans Pro" panose="020B0503030403020204" pitchFamily="34" charset="0"/>
                <a:ea typeface="Source Sans Pro" panose="020B0503030403020204" pitchFamily="34" charset="0"/>
                <a:cs typeface="Century Gothic"/>
              </a:rPr>
              <a:t>Institutions régionales </a:t>
            </a:r>
            <a:r>
              <a:rPr lang="fr" sz="1500" dirty="0">
                <a:solidFill>
                  <a:schemeClr val="tx1"/>
                </a:solidFill>
                <a:latin typeface="Source Sans Pro" panose="020B0503030403020204" pitchFamily="34" charset="0"/>
                <a:ea typeface="Source Sans Pro" panose="020B0503030403020204" pitchFamily="34" charset="0"/>
                <a:cs typeface="Century Gothic"/>
              </a:rPr>
              <a:t>et dont les transactions sont réalisées via l'infrastructure du </a:t>
            </a:r>
            <a:r>
              <a:rPr lang="fr" sz="1500" b="1" dirty="0">
                <a:solidFill>
                  <a:schemeClr val="tx1"/>
                </a:solidFill>
                <a:latin typeface="Source Sans Pro" panose="020B0503030403020204" pitchFamily="34" charset="0"/>
                <a:ea typeface="Source Sans Pro" panose="020B0503030403020204" pitchFamily="34" charset="0"/>
                <a:cs typeface="Century Gothic"/>
              </a:rPr>
              <a:t>RTIE</a:t>
            </a:r>
            <a:endParaRPr sz="1500" b="1" dirty="0">
              <a:solidFill>
                <a:schemeClr val="tx1"/>
              </a:solidFill>
              <a:latin typeface="Source Sans Pro" panose="020B0503030403020204" pitchFamily="34" charset="0"/>
              <a:ea typeface="Source Sans Pro" panose="020B0503030403020204" pitchFamily="34" charset="0"/>
              <a:cs typeface="Century Gothic"/>
            </a:endParaRPr>
          </a:p>
        </p:txBody>
      </p:sp>
      <p:sp>
        <p:nvSpPr>
          <p:cNvPr id="13" name="object 13"/>
          <p:cNvSpPr/>
          <p:nvPr/>
        </p:nvSpPr>
        <p:spPr>
          <a:xfrm>
            <a:off x="5373200" y="795876"/>
            <a:ext cx="3360420" cy="1920240"/>
          </a:xfrm>
          <a:custGeom>
            <a:avLst/>
            <a:gdLst/>
            <a:ahLst/>
            <a:cxnLst/>
            <a:rect l="l" t="t" r="r" b="b"/>
            <a:pathLst>
              <a:path w="3141345" h="1804670">
                <a:moveTo>
                  <a:pt x="0" y="300736"/>
                </a:moveTo>
                <a:lnTo>
                  <a:pt x="3935" y="251949"/>
                </a:lnTo>
                <a:lnTo>
                  <a:pt x="15329" y="205670"/>
                </a:lnTo>
                <a:lnTo>
                  <a:pt x="33563" y="162519"/>
                </a:lnTo>
                <a:lnTo>
                  <a:pt x="58017" y="123114"/>
                </a:lnTo>
                <a:lnTo>
                  <a:pt x="88074" y="88074"/>
                </a:lnTo>
                <a:lnTo>
                  <a:pt x="123114" y="58017"/>
                </a:lnTo>
                <a:lnTo>
                  <a:pt x="162519" y="33563"/>
                </a:lnTo>
                <a:lnTo>
                  <a:pt x="205670" y="15329"/>
                </a:lnTo>
                <a:lnTo>
                  <a:pt x="251949" y="3935"/>
                </a:lnTo>
                <a:lnTo>
                  <a:pt x="300736" y="0"/>
                </a:lnTo>
                <a:lnTo>
                  <a:pt x="2840228" y="0"/>
                </a:lnTo>
                <a:lnTo>
                  <a:pt x="2889014" y="3935"/>
                </a:lnTo>
                <a:lnTo>
                  <a:pt x="2935293" y="15329"/>
                </a:lnTo>
                <a:lnTo>
                  <a:pt x="2978444" y="33563"/>
                </a:lnTo>
                <a:lnTo>
                  <a:pt x="3017849" y="58017"/>
                </a:lnTo>
                <a:lnTo>
                  <a:pt x="3052889" y="88074"/>
                </a:lnTo>
                <a:lnTo>
                  <a:pt x="3082946" y="123114"/>
                </a:lnTo>
                <a:lnTo>
                  <a:pt x="3107400" y="162519"/>
                </a:lnTo>
                <a:lnTo>
                  <a:pt x="3125634" y="205670"/>
                </a:lnTo>
                <a:lnTo>
                  <a:pt x="3137028" y="251949"/>
                </a:lnTo>
                <a:lnTo>
                  <a:pt x="3140964" y="300736"/>
                </a:lnTo>
                <a:lnTo>
                  <a:pt x="3140964" y="1503679"/>
                </a:lnTo>
                <a:lnTo>
                  <a:pt x="3137028" y="1552466"/>
                </a:lnTo>
                <a:lnTo>
                  <a:pt x="3125634" y="1598745"/>
                </a:lnTo>
                <a:lnTo>
                  <a:pt x="3107400" y="1641896"/>
                </a:lnTo>
                <a:lnTo>
                  <a:pt x="3082946" y="1681301"/>
                </a:lnTo>
                <a:lnTo>
                  <a:pt x="3052889" y="1716341"/>
                </a:lnTo>
                <a:lnTo>
                  <a:pt x="3017849" y="1746398"/>
                </a:lnTo>
                <a:lnTo>
                  <a:pt x="2978444" y="1770852"/>
                </a:lnTo>
                <a:lnTo>
                  <a:pt x="2935293" y="1789086"/>
                </a:lnTo>
                <a:lnTo>
                  <a:pt x="2889014" y="1800480"/>
                </a:lnTo>
                <a:lnTo>
                  <a:pt x="2840228" y="1804415"/>
                </a:lnTo>
                <a:lnTo>
                  <a:pt x="300736" y="1804415"/>
                </a:lnTo>
                <a:lnTo>
                  <a:pt x="251949" y="1800480"/>
                </a:lnTo>
                <a:lnTo>
                  <a:pt x="205670" y="1789086"/>
                </a:lnTo>
                <a:lnTo>
                  <a:pt x="162519" y="1770852"/>
                </a:lnTo>
                <a:lnTo>
                  <a:pt x="123114" y="1746398"/>
                </a:lnTo>
                <a:lnTo>
                  <a:pt x="88074" y="1716341"/>
                </a:lnTo>
                <a:lnTo>
                  <a:pt x="58017" y="1681301"/>
                </a:lnTo>
                <a:lnTo>
                  <a:pt x="33563" y="1641896"/>
                </a:lnTo>
                <a:lnTo>
                  <a:pt x="15329" y="1598745"/>
                </a:lnTo>
                <a:lnTo>
                  <a:pt x="3935" y="1552466"/>
                </a:lnTo>
                <a:lnTo>
                  <a:pt x="0" y="1503679"/>
                </a:lnTo>
                <a:lnTo>
                  <a:pt x="0" y="300736"/>
                </a:lnTo>
                <a:close/>
              </a:path>
            </a:pathLst>
          </a:custGeom>
          <a:ln w="9525">
            <a:solidFill>
              <a:srgbClr val="008244"/>
            </a:solidFill>
          </a:ln>
        </p:spPr>
        <p:txBody>
          <a:bodyPr wrap="square" lIns="0" tIns="0" rIns="0" bIns="0" rtlCol="0"/>
          <a:lstStyle/>
          <a:p>
            <a:endParaRPr sz="1350">
              <a:latin typeface="Source Sans Pro" panose="020B0503030403020204" pitchFamily="34" charset="0"/>
              <a:ea typeface="Source Sans Pro" panose="020B0503030403020204" pitchFamily="34" charset="0"/>
            </a:endParaRPr>
          </a:p>
        </p:txBody>
      </p:sp>
      <p:sp>
        <p:nvSpPr>
          <p:cNvPr id="9" name="object 9"/>
          <p:cNvSpPr/>
          <p:nvPr/>
        </p:nvSpPr>
        <p:spPr>
          <a:xfrm>
            <a:off x="3481728" y="2133885"/>
            <a:ext cx="2057400" cy="1097280"/>
          </a:xfrm>
          <a:custGeom>
            <a:avLst/>
            <a:gdLst/>
            <a:ahLst/>
            <a:cxnLst/>
            <a:rect l="l" t="t" r="r" b="b"/>
            <a:pathLst>
              <a:path w="2402840" h="1123314">
                <a:moveTo>
                  <a:pt x="0" y="187198"/>
                </a:moveTo>
                <a:lnTo>
                  <a:pt x="6687" y="137436"/>
                </a:lnTo>
                <a:lnTo>
                  <a:pt x="25559" y="92719"/>
                </a:lnTo>
                <a:lnTo>
                  <a:pt x="54832" y="54832"/>
                </a:lnTo>
                <a:lnTo>
                  <a:pt x="92719" y="25559"/>
                </a:lnTo>
                <a:lnTo>
                  <a:pt x="137436" y="6687"/>
                </a:lnTo>
                <a:lnTo>
                  <a:pt x="187198" y="0"/>
                </a:lnTo>
                <a:lnTo>
                  <a:pt x="2215388" y="0"/>
                </a:lnTo>
                <a:lnTo>
                  <a:pt x="2265149" y="6687"/>
                </a:lnTo>
                <a:lnTo>
                  <a:pt x="2309866" y="25559"/>
                </a:lnTo>
                <a:lnTo>
                  <a:pt x="2347753" y="54832"/>
                </a:lnTo>
                <a:lnTo>
                  <a:pt x="2377026" y="92719"/>
                </a:lnTo>
                <a:lnTo>
                  <a:pt x="2395898" y="137436"/>
                </a:lnTo>
                <a:lnTo>
                  <a:pt x="2402586" y="187198"/>
                </a:lnTo>
                <a:lnTo>
                  <a:pt x="2402586" y="935989"/>
                </a:lnTo>
                <a:lnTo>
                  <a:pt x="2395898" y="985751"/>
                </a:lnTo>
                <a:lnTo>
                  <a:pt x="2377026" y="1030468"/>
                </a:lnTo>
                <a:lnTo>
                  <a:pt x="2347753" y="1068355"/>
                </a:lnTo>
                <a:lnTo>
                  <a:pt x="2309866" y="1097628"/>
                </a:lnTo>
                <a:lnTo>
                  <a:pt x="2265149" y="1116500"/>
                </a:lnTo>
                <a:lnTo>
                  <a:pt x="2215388" y="1123188"/>
                </a:lnTo>
                <a:lnTo>
                  <a:pt x="187198" y="1123188"/>
                </a:lnTo>
                <a:lnTo>
                  <a:pt x="137436" y="1116500"/>
                </a:lnTo>
                <a:lnTo>
                  <a:pt x="92719" y="1097628"/>
                </a:lnTo>
                <a:lnTo>
                  <a:pt x="54832" y="1068355"/>
                </a:lnTo>
                <a:lnTo>
                  <a:pt x="25559" y="1030468"/>
                </a:lnTo>
                <a:lnTo>
                  <a:pt x="6687" y="985751"/>
                </a:lnTo>
                <a:lnTo>
                  <a:pt x="0" y="935989"/>
                </a:lnTo>
                <a:lnTo>
                  <a:pt x="0" y="187198"/>
                </a:lnTo>
                <a:close/>
              </a:path>
            </a:pathLst>
          </a:custGeom>
          <a:ln w="9525">
            <a:solidFill>
              <a:srgbClr val="008244"/>
            </a:solidFill>
          </a:ln>
        </p:spPr>
        <p:txBody>
          <a:bodyPr wrap="square" lIns="0" tIns="0" rIns="0" bIns="0" rtlCol="0"/>
          <a:lstStyle/>
          <a:p>
            <a:endParaRPr sz="1350">
              <a:latin typeface="Source Sans Pro" panose="020B0503030403020204" pitchFamily="34" charset="0"/>
              <a:ea typeface="Source Sans Pro" panose="020B0503030403020204" pitchFamily="34" charset="0"/>
            </a:endParaRPr>
          </a:p>
        </p:txBody>
      </p:sp>
      <p:sp>
        <p:nvSpPr>
          <p:cNvPr id="3" name="object 3"/>
          <p:cNvSpPr/>
          <p:nvPr/>
        </p:nvSpPr>
        <p:spPr>
          <a:xfrm>
            <a:off x="274320" y="2948940"/>
            <a:ext cx="3497580" cy="1440180"/>
          </a:xfrm>
          <a:custGeom>
            <a:avLst/>
            <a:gdLst/>
            <a:ahLst/>
            <a:cxnLst/>
            <a:rect l="l" t="t" r="r" b="b"/>
            <a:pathLst>
              <a:path w="3141979" h="1464945">
                <a:moveTo>
                  <a:pt x="0" y="244094"/>
                </a:moveTo>
                <a:lnTo>
                  <a:pt x="4959" y="194918"/>
                </a:lnTo>
                <a:lnTo>
                  <a:pt x="19181" y="149107"/>
                </a:lnTo>
                <a:lnTo>
                  <a:pt x="41687" y="107646"/>
                </a:lnTo>
                <a:lnTo>
                  <a:pt x="71493" y="71516"/>
                </a:lnTo>
                <a:lnTo>
                  <a:pt x="107618" y="41703"/>
                </a:lnTo>
                <a:lnTo>
                  <a:pt x="149081" y="19190"/>
                </a:lnTo>
                <a:lnTo>
                  <a:pt x="194900" y="4961"/>
                </a:lnTo>
                <a:lnTo>
                  <a:pt x="244094" y="0"/>
                </a:lnTo>
                <a:lnTo>
                  <a:pt x="2897632" y="0"/>
                </a:lnTo>
                <a:lnTo>
                  <a:pt x="2946807" y="4961"/>
                </a:lnTo>
                <a:lnTo>
                  <a:pt x="2992618" y="19190"/>
                </a:lnTo>
                <a:lnTo>
                  <a:pt x="3034079" y="41703"/>
                </a:lnTo>
                <a:lnTo>
                  <a:pt x="3070209" y="71516"/>
                </a:lnTo>
                <a:lnTo>
                  <a:pt x="3100022" y="107646"/>
                </a:lnTo>
                <a:lnTo>
                  <a:pt x="3122535" y="149107"/>
                </a:lnTo>
                <a:lnTo>
                  <a:pt x="3136764" y="194918"/>
                </a:lnTo>
                <a:lnTo>
                  <a:pt x="3141726" y="244094"/>
                </a:lnTo>
                <a:lnTo>
                  <a:pt x="3141726" y="1220470"/>
                </a:lnTo>
                <a:lnTo>
                  <a:pt x="3136764" y="1269645"/>
                </a:lnTo>
                <a:lnTo>
                  <a:pt x="3122535" y="1315456"/>
                </a:lnTo>
                <a:lnTo>
                  <a:pt x="3100022" y="1356917"/>
                </a:lnTo>
                <a:lnTo>
                  <a:pt x="3070209" y="1393047"/>
                </a:lnTo>
                <a:lnTo>
                  <a:pt x="3034079" y="1422860"/>
                </a:lnTo>
                <a:lnTo>
                  <a:pt x="2992618" y="1445373"/>
                </a:lnTo>
                <a:lnTo>
                  <a:pt x="2946807" y="1459602"/>
                </a:lnTo>
                <a:lnTo>
                  <a:pt x="2897632" y="1464564"/>
                </a:lnTo>
                <a:lnTo>
                  <a:pt x="244094" y="1464564"/>
                </a:lnTo>
                <a:lnTo>
                  <a:pt x="194900" y="1459602"/>
                </a:lnTo>
                <a:lnTo>
                  <a:pt x="149081" y="1445373"/>
                </a:lnTo>
                <a:lnTo>
                  <a:pt x="107618" y="1422860"/>
                </a:lnTo>
                <a:lnTo>
                  <a:pt x="71493" y="1393047"/>
                </a:lnTo>
                <a:lnTo>
                  <a:pt x="41687" y="1356917"/>
                </a:lnTo>
                <a:lnTo>
                  <a:pt x="19181" y="1315456"/>
                </a:lnTo>
                <a:lnTo>
                  <a:pt x="4959" y="1269645"/>
                </a:lnTo>
                <a:lnTo>
                  <a:pt x="0" y="1220470"/>
                </a:lnTo>
                <a:lnTo>
                  <a:pt x="0" y="244094"/>
                </a:lnTo>
                <a:close/>
              </a:path>
            </a:pathLst>
          </a:custGeom>
          <a:ln w="9525">
            <a:solidFill>
              <a:srgbClr val="008244"/>
            </a:solidFill>
          </a:ln>
        </p:spPr>
        <p:txBody>
          <a:bodyPr wrap="square" lIns="0" tIns="0" rIns="0" bIns="0" rtlCol="0"/>
          <a:lstStyle/>
          <a:p>
            <a:endParaRPr sz="1350">
              <a:latin typeface="Source Sans Pro" panose="020B0503030403020204" pitchFamily="34" charset="0"/>
              <a:ea typeface="Source Sans Pro" panose="020B0503030403020204" pitchFamily="34" charset="0"/>
            </a:endParaRPr>
          </a:p>
        </p:txBody>
      </p:sp>
      <p:sp>
        <p:nvSpPr>
          <p:cNvPr id="7" name="object 7"/>
          <p:cNvSpPr/>
          <p:nvPr/>
        </p:nvSpPr>
        <p:spPr>
          <a:xfrm>
            <a:off x="274320" y="779248"/>
            <a:ext cx="3497580" cy="1920240"/>
          </a:xfrm>
          <a:custGeom>
            <a:avLst/>
            <a:gdLst/>
            <a:ahLst/>
            <a:cxnLst/>
            <a:rect l="l" t="t" r="r" b="b"/>
            <a:pathLst>
              <a:path w="3148329" h="1123950">
                <a:moveTo>
                  <a:pt x="0" y="187325"/>
                </a:moveTo>
                <a:lnTo>
                  <a:pt x="6691" y="137509"/>
                </a:lnTo>
                <a:lnTo>
                  <a:pt x="25575" y="92757"/>
                </a:lnTo>
                <a:lnTo>
                  <a:pt x="54867" y="54848"/>
                </a:lnTo>
                <a:lnTo>
                  <a:pt x="92779" y="25564"/>
                </a:lnTo>
                <a:lnTo>
                  <a:pt x="137527" y="6688"/>
                </a:lnTo>
                <a:lnTo>
                  <a:pt x="187325" y="0"/>
                </a:lnTo>
                <a:lnTo>
                  <a:pt x="2954401" y="0"/>
                </a:lnTo>
                <a:lnTo>
                  <a:pt x="3004216" y="6688"/>
                </a:lnTo>
                <a:lnTo>
                  <a:pt x="3048968" y="25564"/>
                </a:lnTo>
                <a:lnTo>
                  <a:pt x="3086877" y="54848"/>
                </a:lnTo>
                <a:lnTo>
                  <a:pt x="3116161" y="92757"/>
                </a:lnTo>
                <a:lnTo>
                  <a:pt x="3135037" y="137509"/>
                </a:lnTo>
                <a:lnTo>
                  <a:pt x="3141726" y="187325"/>
                </a:lnTo>
                <a:lnTo>
                  <a:pt x="3141726" y="936625"/>
                </a:lnTo>
                <a:lnTo>
                  <a:pt x="3135037" y="986440"/>
                </a:lnTo>
                <a:lnTo>
                  <a:pt x="3116161" y="1031192"/>
                </a:lnTo>
                <a:lnTo>
                  <a:pt x="3086877" y="1069101"/>
                </a:lnTo>
                <a:lnTo>
                  <a:pt x="3048968" y="1098385"/>
                </a:lnTo>
                <a:lnTo>
                  <a:pt x="3004216" y="1117261"/>
                </a:lnTo>
                <a:lnTo>
                  <a:pt x="2954401" y="1123950"/>
                </a:lnTo>
                <a:lnTo>
                  <a:pt x="187325" y="1123950"/>
                </a:lnTo>
                <a:lnTo>
                  <a:pt x="137527" y="1117261"/>
                </a:lnTo>
                <a:lnTo>
                  <a:pt x="92779" y="1098385"/>
                </a:lnTo>
                <a:lnTo>
                  <a:pt x="54867" y="1069101"/>
                </a:lnTo>
                <a:lnTo>
                  <a:pt x="25575" y="1031192"/>
                </a:lnTo>
                <a:lnTo>
                  <a:pt x="6691" y="986440"/>
                </a:lnTo>
                <a:lnTo>
                  <a:pt x="0" y="936625"/>
                </a:lnTo>
                <a:lnTo>
                  <a:pt x="0" y="187325"/>
                </a:lnTo>
                <a:close/>
              </a:path>
              <a:path w="3148329" h="1123950">
                <a:moveTo>
                  <a:pt x="6857" y="187325"/>
                </a:moveTo>
                <a:lnTo>
                  <a:pt x="13549" y="137509"/>
                </a:lnTo>
                <a:lnTo>
                  <a:pt x="32433" y="92757"/>
                </a:lnTo>
                <a:lnTo>
                  <a:pt x="61725" y="54848"/>
                </a:lnTo>
                <a:lnTo>
                  <a:pt x="99637" y="25564"/>
                </a:lnTo>
                <a:lnTo>
                  <a:pt x="144385" y="6688"/>
                </a:lnTo>
                <a:lnTo>
                  <a:pt x="194183" y="0"/>
                </a:lnTo>
                <a:lnTo>
                  <a:pt x="2960497" y="0"/>
                </a:lnTo>
                <a:lnTo>
                  <a:pt x="3010312" y="6688"/>
                </a:lnTo>
                <a:lnTo>
                  <a:pt x="3055064" y="25564"/>
                </a:lnTo>
                <a:lnTo>
                  <a:pt x="3092973" y="54848"/>
                </a:lnTo>
                <a:lnTo>
                  <a:pt x="3122257" y="92757"/>
                </a:lnTo>
                <a:lnTo>
                  <a:pt x="3141133" y="137509"/>
                </a:lnTo>
                <a:lnTo>
                  <a:pt x="3147822" y="187325"/>
                </a:lnTo>
                <a:lnTo>
                  <a:pt x="3147822" y="936625"/>
                </a:lnTo>
                <a:lnTo>
                  <a:pt x="3141133" y="986440"/>
                </a:lnTo>
                <a:lnTo>
                  <a:pt x="3122257" y="1031192"/>
                </a:lnTo>
                <a:lnTo>
                  <a:pt x="3092973" y="1069101"/>
                </a:lnTo>
                <a:lnTo>
                  <a:pt x="3055064" y="1098385"/>
                </a:lnTo>
                <a:lnTo>
                  <a:pt x="3010312" y="1117261"/>
                </a:lnTo>
                <a:lnTo>
                  <a:pt x="2960497" y="1123950"/>
                </a:lnTo>
                <a:lnTo>
                  <a:pt x="194183" y="1123950"/>
                </a:lnTo>
                <a:lnTo>
                  <a:pt x="144385" y="1117261"/>
                </a:lnTo>
                <a:lnTo>
                  <a:pt x="99637" y="1098385"/>
                </a:lnTo>
                <a:lnTo>
                  <a:pt x="61725" y="1069101"/>
                </a:lnTo>
                <a:lnTo>
                  <a:pt x="32433" y="1031192"/>
                </a:lnTo>
                <a:lnTo>
                  <a:pt x="13549" y="986440"/>
                </a:lnTo>
                <a:lnTo>
                  <a:pt x="6857" y="936625"/>
                </a:lnTo>
                <a:lnTo>
                  <a:pt x="6857" y="187325"/>
                </a:lnTo>
                <a:close/>
              </a:path>
            </a:pathLst>
          </a:custGeom>
          <a:ln w="9525">
            <a:solidFill>
              <a:srgbClr val="008244"/>
            </a:solidFill>
          </a:ln>
        </p:spPr>
        <p:txBody>
          <a:bodyPr wrap="square" lIns="0" tIns="0" rIns="0" bIns="0" rtlCol="0"/>
          <a:lstStyle/>
          <a:p>
            <a:endParaRPr sz="1350" dirty="0">
              <a:latin typeface="Source Sans Pro" panose="020B0503030403020204" pitchFamily="34" charset="0"/>
              <a:ea typeface="Source Sans Pro" panose="020B0503030403020204" pitchFamily="34" charset="0"/>
            </a:endParaRPr>
          </a:p>
        </p:txBody>
      </p:sp>
      <p:sp>
        <p:nvSpPr>
          <p:cNvPr id="10" name="object 10"/>
          <p:cNvSpPr txBox="1"/>
          <p:nvPr/>
        </p:nvSpPr>
        <p:spPr>
          <a:xfrm>
            <a:off x="3749858" y="2330619"/>
            <a:ext cx="1645920" cy="701635"/>
          </a:xfrm>
          <a:prstGeom prst="rect">
            <a:avLst/>
          </a:prstGeom>
          <a:ln>
            <a:noFill/>
          </a:ln>
        </p:spPr>
        <p:txBody>
          <a:bodyPr vert="horz" wrap="square" lIns="0" tIns="9049" rIns="0" bIns="0" rtlCol="0" anchor="ctr" anchorCtr="0">
            <a:spAutoFit/>
          </a:bodyPr>
          <a:lstStyle/>
          <a:p>
            <a:pPr marL="9049" marR="3810" algn="ctr">
              <a:spcBef>
                <a:spcPts val="71"/>
              </a:spcBef>
            </a:pPr>
            <a:r>
              <a:rPr lang="fr" sz="1500" b="1" spc="-26" dirty="0">
                <a:solidFill>
                  <a:schemeClr val="accent6">
                    <a:lumMod val="50000"/>
                  </a:schemeClr>
                </a:solidFill>
                <a:latin typeface="Source Sans Pro" panose="020B0503030403020204" pitchFamily="34" charset="0"/>
                <a:ea typeface="Source Sans Pro" panose="020B0503030403020204" pitchFamily="34" charset="0"/>
                <a:cs typeface="Century Gothic"/>
              </a:rPr>
              <a:t>MARCHÉ RÉGIONAL DE L'ÉLECTRICITÉ (</a:t>
            </a:r>
            <a:r>
              <a:rPr lang="fr-FR" sz="1500" b="1" spc="-26" dirty="0">
                <a:solidFill>
                  <a:schemeClr val="accent6">
                    <a:lumMod val="50000"/>
                  </a:schemeClr>
                </a:solidFill>
                <a:latin typeface="Source Sans Pro" panose="020B0503030403020204" pitchFamily="34" charset="0"/>
                <a:ea typeface="Source Sans Pro" panose="020B0503030403020204" pitchFamily="34" charset="0"/>
                <a:cs typeface="Century Gothic"/>
              </a:rPr>
              <a:t>MRE</a:t>
            </a:r>
            <a:r>
              <a:rPr lang="fr" sz="1500" b="1" spc="-26" dirty="0">
                <a:solidFill>
                  <a:schemeClr val="accent6">
                    <a:lumMod val="50000"/>
                  </a:schemeClr>
                </a:solidFill>
                <a:latin typeface="Source Sans Pro" panose="020B0503030403020204" pitchFamily="34" charset="0"/>
                <a:ea typeface="Source Sans Pro" panose="020B0503030403020204" pitchFamily="34" charset="0"/>
                <a:cs typeface="Century Gothic"/>
              </a:rPr>
              <a:t>)</a:t>
            </a:r>
            <a:endParaRPr sz="1500" dirty="0">
              <a:solidFill>
                <a:schemeClr val="accent6">
                  <a:lumMod val="50000"/>
                </a:schemeClr>
              </a:solidFill>
              <a:latin typeface="Source Sans Pro" panose="020B0503030403020204" pitchFamily="34" charset="0"/>
              <a:ea typeface="Source Sans Pro" panose="020B0503030403020204" pitchFamily="34" charset="0"/>
              <a:cs typeface="Century Gothic"/>
            </a:endParaRPr>
          </a:p>
        </p:txBody>
      </p:sp>
      <p:sp>
        <p:nvSpPr>
          <p:cNvPr id="14" name="object 14"/>
          <p:cNvSpPr txBox="1"/>
          <p:nvPr/>
        </p:nvSpPr>
        <p:spPr>
          <a:xfrm>
            <a:off x="5608796" y="999492"/>
            <a:ext cx="3086100" cy="1532631"/>
          </a:xfrm>
          <a:prstGeom prst="rect">
            <a:avLst/>
          </a:prstGeom>
          <a:solidFill>
            <a:schemeClr val="bg1"/>
          </a:solidFill>
        </p:spPr>
        <p:txBody>
          <a:bodyPr vert="horz" wrap="square" lIns="0" tIns="9049" rIns="0" bIns="0" rtlCol="0">
            <a:spAutoFit/>
          </a:bodyPr>
          <a:lstStyle/>
          <a:p>
            <a:pPr marL="9525" marR="3810" algn="ctr">
              <a:spcBef>
                <a:spcPts val="71"/>
              </a:spcBef>
            </a:pPr>
            <a:r>
              <a:rPr lang="fr" sz="1650" b="1" dirty="0">
                <a:latin typeface="Source Sans Pro" panose="020B0503030403020204" pitchFamily="34" charset="0"/>
                <a:ea typeface="Source Sans Pro" panose="020B0503030403020204" pitchFamily="34" charset="0"/>
                <a:cs typeface="Century Gothic"/>
              </a:rPr>
              <a:t>ACTEURS DU MARCHÉ :</a:t>
            </a:r>
            <a:endParaRPr lang="fr-FR" sz="1650" dirty="0">
              <a:latin typeface="Source Sans Pro" panose="020B0503030403020204" pitchFamily="34" charset="0"/>
              <a:ea typeface="Source Sans Pro" panose="020B0503030403020204" pitchFamily="34" charset="0"/>
              <a:cs typeface="Century Gothic"/>
            </a:endParaRPr>
          </a:p>
          <a:p>
            <a:pPr marL="265510" indent="-140494">
              <a:buFont typeface="Arial"/>
              <a:buChar char="•"/>
              <a:tabLst>
                <a:tab pos="266224" algn="l"/>
              </a:tabLst>
            </a:pPr>
            <a:r>
              <a:rPr lang="fr" sz="1650" spc="-8" dirty="0">
                <a:latin typeface="Source Sans Pro" panose="020B0503030403020204" pitchFamily="34" charset="0"/>
                <a:ea typeface="Source Sans Pro" panose="020B0503030403020204" pitchFamily="34" charset="0"/>
                <a:cs typeface="Century Gothic"/>
              </a:rPr>
              <a:t>Participants </a:t>
            </a:r>
            <a:r>
              <a:rPr lang="fr" sz="1650" spc="-8" dirty="0" err="1">
                <a:latin typeface="Source Sans Pro" panose="020B0503030403020204" pitchFamily="34" charset="0"/>
                <a:ea typeface="Source Sans Pro" panose="020B0503030403020204" pitchFamily="34" charset="0"/>
                <a:cs typeface="Century Gothic"/>
              </a:rPr>
              <a:t>au marché</a:t>
            </a:r>
          </a:p>
          <a:p>
            <a:pPr marL="265510" indent="-140494">
              <a:buFont typeface="Arial"/>
              <a:buChar char="•"/>
              <a:tabLst>
                <a:tab pos="266224" algn="l"/>
              </a:tabLst>
            </a:pPr>
            <a:r>
              <a:rPr lang="fr" sz="1650" b="1" spc="-8" dirty="0">
                <a:latin typeface="Source Sans Pro" panose="020B0503030403020204" pitchFamily="34" charset="0"/>
                <a:ea typeface="Source Sans Pro" panose="020B0503030403020204" pitchFamily="34" charset="0"/>
                <a:cs typeface="Century Gothic"/>
              </a:rPr>
              <a:t>Gestionnaires de réseau</a:t>
            </a:r>
            <a:endParaRPr lang="fr-FR" sz="1650" b="1" spc="-8" dirty="0">
              <a:latin typeface="Source Sans Pro" panose="020B0503030403020204" pitchFamily="34" charset="0"/>
              <a:ea typeface="Source Sans Pro" panose="020B0503030403020204" pitchFamily="34" charset="0"/>
              <a:cs typeface="Century Gothic"/>
            </a:endParaRPr>
          </a:p>
          <a:p>
            <a:pPr marL="265510" indent="-140494">
              <a:buFont typeface="Arial"/>
              <a:buChar char="•"/>
              <a:tabLst>
                <a:tab pos="266224" algn="l"/>
              </a:tabLst>
            </a:pPr>
            <a:r>
              <a:rPr lang="fr" sz="1650" spc="-8" dirty="0">
                <a:latin typeface="Source Sans Pro" panose="020B0503030403020204" pitchFamily="34" charset="0"/>
                <a:ea typeface="Source Sans Pro" panose="020B0503030403020204" pitchFamily="34" charset="0"/>
                <a:cs typeface="Century Gothic"/>
              </a:rPr>
              <a:t>Artorités de régulation nationale </a:t>
            </a:r>
            <a:endParaRPr lang="fr-FR" sz="1650" spc="-8" dirty="0">
              <a:latin typeface="Source Sans Pro" panose="020B0503030403020204" pitchFamily="34" charset="0"/>
              <a:ea typeface="Source Sans Pro" panose="020B0503030403020204" pitchFamily="34" charset="0"/>
              <a:cs typeface="Century Gothic"/>
            </a:endParaRPr>
          </a:p>
          <a:p>
            <a:pPr marL="265510" indent="-140494">
              <a:buFont typeface="Arial"/>
              <a:buChar char="•"/>
              <a:tabLst>
                <a:tab pos="266224" algn="l"/>
              </a:tabLst>
            </a:pPr>
            <a:r>
              <a:rPr lang="fr" sz="1650" spc="-8" dirty="0">
                <a:latin typeface="Source Sans Pro" panose="020B0503030403020204" pitchFamily="34" charset="0"/>
                <a:ea typeface="Source Sans Pro" panose="020B0503030403020204" pitchFamily="34" charset="0"/>
                <a:cs typeface="Century Gothic"/>
              </a:rPr>
              <a:t>Institutions régionales (CEDEAO, </a:t>
            </a:r>
            <a:r>
              <a:rPr lang="fr-FR" sz="1650" spc="-8" dirty="0">
                <a:latin typeface="Source Sans Pro" panose="020B0503030403020204" pitchFamily="34" charset="0"/>
                <a:ea typeface="Source Sans Pro" panose="020B0503030403020204" pitchFamily="34" charset="0"/>
                <a:cs typeface="Century Gothic"/>
              </a:rPr>
              <a:t>ARREC</a:t>
            </a:r>
            <a:r>
              <a:rPr lang="fr" sz="1650" spc="-8" dirty="0">
                <a:latin typeface="Source Sans Pro" panose="020B0503030403020204" pitchFamily="34" charset="0"/>
                <a:ea typeface="Source Sans Pro" panose="020B0503030403020204" pitchFamily="34" charset="0"/>
                <a:cs typeface="Century Gothic"/>
              </a:rPr>
              <a:t>, WAPP, </a:t>
            </a:r>
            <a:r>
              <a:rPr lang="fr-FR" sz="1650" spc="-8" dirty="0">
                <a:latin typeface="Source Sans Pro" panose="020B0503030403020204" pitchFamily="34" charset="0"/>
                <a:ea typeface="Source Sans Pro" panose="020B0503030403020204" pitchFamily="34" charset="0"/>
                <a:cs typeface="Century Gothic"/>
              </a:rPr>
              <a:t>OSM</a:t>
            </a:r>
            <a:r>
              <a:rPr lang="fr" sz="1650" spc="-8" dirty="0">
                <a:latin typeface="Source Sans Pro" panose="020B0503030403020204" pitchFamily="34" charset="0"/>
                <a:ea typeface="Source Sans Pro" panose="020B0503030403020204" pitchFamily="34" charset="0"/>
                <a:cs typeface="Century Gothic"/>
              </a:rPr>
              <a:t>)</a:t>
            </a:r>
            <a:endParaRPr sz="1650" dirty="0">
              <a:latin typeface="Source Sans Pro" panose="020B0503030403020204" pitchFamily="34" charset="0"/>
              <a:ea typeface="Source Sans Pro" panose="020B0503030403020204" pitchFamily="34" charset="0"/>
              <a:cs typeface="Century Gothic"/>
            </a:endParaRPr>
          </a:p>
        </p:txBody>
      </p:sp>
      <p:sp>
        <p:nvSpPr>
          <p:cNvPr id="17" name="object 17"/>
          <p:cNvSpPr/>
          <p:nvPr/>
        </p:nvSpPr>
        <p:spPr>
          <a:xfrm>
            <a:off x="2852877" y="4436825"/>
            <a:ext cx="3497580" cy="548640"/>
          </a:xfrm>
          <a:custGeom>
            <a:avLst/>
            <a:gdLst/>
            <a:ahLst/>
            <a:cxnLst/>
            <a:rect l="l" t="t" r="r" b="b"/>
            <a:pathLst>
              <a:path w="3141979" h="443230">
                <a:moveTo>
                  <a:pt x="0" y="73787"/>
                </a:moveTo>
                <a:lnTo>
                  <a:pt x="5796" y="45059"/>
                </a:lnTo>
                <a:lnTo>
                  <a:pt x="21605" y="21605"/>
                </a:lnTo>
                <a:lnTo>
                  <a:pt x="45059" y="5796"/>
                </a:lnTo>
                <a:lnTo>
                  <a:pt x="73787" y="0"/>
                </a:lnTo>
                <a:lnTo>
                  <a:pt x="3067939" y="0"/>
                </a:lnTo>
                <a:lnTo>
                  <a:pt x="3096666" y="5796"/>
                </a:lnTo>
                <a:lnTo>
                  <a:pt x="3120120" y="21605"/>
                </a:lnTo>
                <a:lnTo>
                  <a:pt x="3135929" y="45059"/>
                </a:lnTo>
                <a:lnTo>
                  <a:pt x="3141726" y="73787"/>
                </a:lnTo>
                <a:lnTo>
                  <a:pt x="3141726" y="368934"/>
                </a:lnTo>
                <a:lnTo>
                  <a:pt x="3135929" y="397662"/>
                </a:lnTo>
                <a:lnTo>
                  <a:pt x="3120120" y="421116"/>
                </a:lnTo>
                <a:lnTo>
                  <a:pt x="3096666" y="436925"/>
                </a:lnTo>
                <a:lnTo>
                  <a:pt x="3067939" y="442721"/>
                </a:lnTo>
                <a:lnTo>
                  <a:pt x="73787" y="442721"/>
                </a:lnTo>
                <a:lnTo>
                  <a:pt x="45059" y="436925"/>
                </a:lnTo>
                <a:lnTo>
                  <a:pt x="21605" y="421116"/>
                </a:lnTo>
                <a:lnTo>
                  <a:pt x="5796" y="397662"/>
                </a:lnTo>
                <a:lnTo>
                  <a:pt x="0" y="368934"/>
                </a:lnTo>
                <a:lnTo>
                  <a:pt x="0" y="73787"/>
                </a:lnTo>
                <a:close/>
              </a:path>
            </a:pathLst>
          </a:custGeom>
          <a:ln w="9525">
            <a:solidFill>
              <a:srgbClr val="008244"/>
            </a:solidFill>
          </a:ln>
        </p:spPr>
        <p:txBody>
          <a:bodyPr wrap="square" lIns="0" tIns="0" rIns="0" bIns="0" rtlCol="0"/>
          <a:lstStyle/>
          <a:p>
            <a:endParaRPr sz="1350">
              <a:latin typeface="Source Sans Pro" panose="020B0503030403020204" pitchFamily="34" charset="0"/>
              <a:ea typeface="Source Sans Pro" panose="020B0503030403020204" pitchFamily="34" charset="0"/>
            </a:endParaRPr>
          </a:p>
        </p:txBody>
      </p:sp>
      <p:sp>
        <p:nvSpPr>
          <p:cNvPr id="19" name="object 19"/>
          <p:cNvSpPr txBox="1">
            <a:spLocks noGrp="1"/>
          </p:cNvSpPr>
          <p:nvPr>
            <p:ph type="sldNum" sz="quarter" idx="7"/>
          </p:nvPr>
        </p:nvSpPr>
        <p:spPr>
          <a:xfrm>
            <a:off x="8818816" y="4964118"/>
            <a:ext cx="161925" cy="103875"/>
          </a:xfrm>
          <a:prstGeom prst="rect">
            <a:avLst/>
          </a:prstGeom>
        </p:spPr>
        <p:txBody>
          <a:bodyPr vert="horz" wrap="square" lIns="0" tIns="0" rIns="0" bIns="0" rtlCol="0">
            <a:spAutoFit/>
          </a:bodyPr>
          <a:lstStyle>
            <a:defPPr>
              <a:defRPr kern="0"/>
            </a:defPPr>
            <a:lvl1pPr>
              <a:defRPr sz="675" b="0" i="0">
                <a:solidFill>
                  <a:srgbClr val="00539F"/>
                </a:solidFill>
                <a:latin typeface="Century Gothic"/>
                <a:cs typeface="Century Gothic"/>
              </a:defRPr>
            </a:lvl1pPr>
          </a:lstStyle>
          <a:p>
            <a:pPr marL="28575">
              <a:spcBef>
                <a:spcPts val="79"/>
              </a:spcBef>
            </a:pPr>
            <a:fld id="{81D60167-4931-47E6-BA6A-407CBD079E47}" type="slidenum">
              <a:rPr lang="fr-FR" spc="-19">
                <a:latin typeface="Source Sans Pro" panose="020B0503030403020204" pitchFamily="34" charset="0"/>
                <a:ea typeface="Source Sans Pro" panose="020B0503030403020204" pitchFamily="34" charset="0"/>
              </a:rPr>
              <a:pPr marL="28575">
                <a:spcBef>
                  <a:spcPts val="79"/>
                </a:spcBef>
              </a:pPr>
              <a:t>20</a:t>
            </a:fld>
            <a:endParaRPr spc="-19" dirty="0">
              <a:latin typeface="Source Sans Pro" panose="020B0503030403020204" pitchFamily="34" charset="0"/>
              <a:ea typeface="Source Sans Pro" panose="020B0503030403020204" pitchFamily="34" charset="0"/>
            </a:endParaRPr>
          </a:p>
        </p:txBody>
      </p:sp>
      <p:sp>
        <p:nvSpPr>
          <p:cNvPr id="20" name="object 20"/>
          <p:cNvSpPr txBox="1">
            <a:spLocks noGrp="1"/>
          </p:cNvSpPr>
          <p:nvPr>
            <p:ph type="dt" sz="half" idx="6"/>
          </p:nvPr>
        </p:nvSpPr>
        <p:spPr>
          <a:xfrm>
            <a:off x="8279320" y="4969262"/>
            <a:ext cx="474344" cy="103875"/>
          </a:xfrm>
          <a:prstGeom prst="rect">
            <a:avLst/>
          </a:prstGeom>
        </p:spPr>
        <p:txBody>
          <a:bodyPr vert="horz" wrap="square" lIns="0" tIns="0" rIns="0" bIns="0" rtlCol="0">
            <a:spAutoFit/>
          </a:bodyPr>
          <a:lstStyle>
            <a:defPPr>
              <a:defRPr kern="0"/>
            </a:defPPr>
            <a:lvl1pPr>
              <a:defRPr sz="675" b="0" i="0">
                <a:solidFill>
                  <a:srgbClr val="00539F"/>
                </a:solidFill>
                <a:latin typeface="Century Gothic"/>
                <a:cs typeface="Century Gothic"/>
              </a:defRPr>
            </a:lvl1pPr>
          </a:lstStyle>
          <a:p>
            <a:pPr marL="9525">
              <a:spcBef>
                <a:spcPts val="79"/>
              </a:spcBef>
            </a:pPr>
            <a:r>
              <a:rPr lang="fr" spc="-8">
                <a:latin typeface="Source Sans Pro" panose="020B0503030403020204" pitchFamily="34" charset="0"/>
                <a:ea typeface="Source Sans Pro" panose="020B0503030403020204" pitchFamily="34" charset="0"/>
              </a:rPr>
              <a:t>08/07/2022</a:t>
            </a:r>
            <a:endParaRPr spc="-8" dirty="0">
              <a:latin typeface="Source Sans Pro" panose="020B0503030403020204" pitchFamily="34" charset="0"/>
              <a:ea typeface="Source Sans Pro" panose="020B0503030403020204" pitchFamily="34" charset="0"/>
            </a:endParaRPr>
          </a:p>
        </p:txBody>
      </p:sp>
      <p:sp>
        <p:nvSpPr>
          <p:cNvPr id="22" name="Segnaposto testo 2">
            <a:extLst>
              <a:ext uri="{FF2B5EF4-FFF2-40B4-BE49-F238E27FC236}">
                <a16:creationId xmlns:a16="http://schemas.microsoft.com/office/drawing/2014/main" id="{4F2CA63F-4A58-B965-2722-1BFDE42D4603}"/>
              </a:ext>
            </a:extLst>
          </p:cNvPr>
          <p:cNvSpPr txBox="1">
            <a:spLocks/>
          </p:cNvSpPr>
          <p:nvPr/>
        </p:nvSpPr>
        <p:spPr>
          <a:xfrm>
            <a:off x="2774528" y="473891"/>
            <a:ext cx="6172200" cy="274320"/>
          </a:xfrm>
          <a:prstGeom prst="rect">
            <a:avLst/>
          </a:prstGeom>
        </p:spPr>
        <p:txBody>
          <a:bodyPr vert="horz" lIns="68580" tIns="34290" rIns="68580" bIns="34290" rtlCol="0" anchor="ctr" anchorCtr="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Corbel Light" panose="020B0303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fr" sz="2100" b="1" dirty="0">
                <a:latin typeface="Copperplate Gothic Bold" panose="020E0705020206020404" pitchFamily="34" charset="0"/>
              </a:rPr>
              <a:t>MARCHÉ RÉGIONAL DE L'ÉLECTRICITÉ</a:t>
            </a:r>
          </a:p>
        </p:txBody>
      </p:sp>
      <p:sp>
        <p:nvSpPr>
          <p:cNvPr id="2" name="object 4">
            <a:extLst>
              <a:ext uri="{FF2B5EF4-FFF2-40B4-BE49-F238E27FC236}">
                <a16:creationId xmlns:a16="http://schemas.microsoft.com/office/drawing/2014/main" id="{47E22201-871E-541B-D3C0-302802ABDF94}"/>
              </a:ext>
            </a:extLst>
          </p:cNvPr>
          <p:cNvSpPr txBox="1"/>
          <p:nvPr/>
        </p:nvSpPr>
        <p:spPr>
          <a:xfrm>
            <a:off x="2917366" y="4469483"/>
            <a:ext cx="3360420" cy="471283"/>
          </a:xfrm>
          <a:prstGeom prst="rect">
            <a:avLst/>
          </a:prstGeom>
          <a:ln>
            <a:noFill/>
          </a:ln>
        </p:spPr>
        <p:style>
          <a:lnRef idx="2">
            <a:schemeClr val="dk1"/>
          </a:lnRef>
          <a:fillRef idx="1">
            <a:schemeClr val="lt1"/>
          </a:fillRef>
          <a:effectRef idx="0">
            <a:schemeClr val="dk1"/>
          </a:effectRef>
          <a:fontRef idx="minor">
            <a:schemeClr val="dk1"/>
          </a:fontRef>
        </p:style>
        <p:txBody>
          <a:bodyPr vert="horz" wrap="square" lIns="0" tIns="9525" rIns="0" bIns="0" rtlCol="0">
            <a:spAutoFit/>
          </a:bodyPr>
          <a:lstStyle>
            <a:defPPr>
              <a:defRPr lang="en-US"/>
            </a:defPPr>
            <a:lvl1pPr marL="12700">
              <a:lnSpc>
                <a:spcPts val="2400"/>
              </a:lnSpc>
              <a:spcBef>
                <a:spcPts val="100"/>
              </a:spcBef>
              <a:defRPr sz="1600" b="1">
                <a:latin typeface="Source Sans Pro" panose="020B0503030403020204" pitchFamily="34" charset="0"/>
                <a:ea typeface="Source Sans Pro" panose="020B0503030403020204" pitchFamily="34" charset="0"/>
                <a:cs typeface="Century Gothic"/>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ctr">
              <a:lnSpc>
                <a:spcPct val="100000"/>
              </a:lnSpc>
              <a:spcBef>
                <a:spcPts val="0"/>
              </a:spcBef>
            </a:pPr>
            <a:r>
              <a:rPr lang="fr" sz="1500" dirty="0"/>
              <a:t>DEVISE</a:t>
            </a:r>
            <a:endParaRPr sz="1500" dirty="0"/>
          </a:p>
          <a:p>
            <a:pPr marL="223838" indent="-135731">
              <a:lnSpc>
                <a:spcPct val="100000"/>
              </a:lnSpc>
              <a:spcBef>
                <a:spcPts val="0"/>
              </a:spcBef>
              <a:buFont typeface="Wingdings" panose="05000000000000000000" pitchFamily="2" charset="2"/>
              <a:buChar char="§"/>
            </a:pPr>
            <a:r>
              <a:rPr lang="fr" sz="1500" dirty="0"/>
              <a:t>USD </a:t>
            </a:r>
            <a:r>
              <a:rPr lang="fr" sz="1500" b="0" dirty="0"/>
              <a:t>ou tel que déterminé par l'</a:t>
            </a:r>
            <a:r>
              <a:rPr lang="fr-FR" sz="1500" b="0" dirty="0"/>
              <a:t>ARREC</a:t>
            </a:r>
            <a:endParaRPr lang="fr" sz="1500" b="0" dirty="0"/>
          </a:p>
        </p:txBody>
      </p:sp>
      <p:sp>
        <p:nvSpPr>
          <p:cNvPr id="28" name="object 13">
            <a:extLst>
              <a:ext uri="{FF2B5EF4-FFF2-40B4-BE49-F238E27FC236}">
                <a16:creationId xmlns:a16="http://schemas.microsoft.com/office/drawing/2014/main" id="{041B4CD7-1818-5F56-9EF0-4D6FABA70B35}"/>
              </a:ext>
            </a:extLst>
          </p:cNvPr>
          <p:cNvSpPr/>
          <p:nvPr/>
        </p:nvSpPr>
        <p:spPr>
          <a:xfrm>
            <a:off x="5357025" y="2948940"/>
            <a:ext cx="3360420" cy="1440180"/>
          </a:xfrm>
          <a:custGeom>
            <a:avLst/>
            <a:gdLst/>
            <a:ahLst/>
            <a:cxnLst/>
            <a:rect l="l" t="t" r="r" b="b"/>
            <a:pathLst>
              <a:path w="3141345" h="1804670">
                <a:moveTo>
                  <a:pt x="0" y="300736"/>
                </a:moveTo>
                <a:lnTo>
                  <a:pt x="3935" y="251949"/>
                </a:lnTo>
                <a:lnTo>
                  <a:pt x="15329" y="205670"/>
                </a:lnTo>
                <a:lnTo>
                  <a:pt x="33563" y="162519"/>
                </a:lnTo>
                <a:lnTo>
                  <a:pt x="58017" y="123114"/>
                </a:lnTo>
                <a:lnTo>
                  <a:pt x="88074" y="88074"/>
                </a:lnTo>
                <a:lnTo>
                  <a:pt x="123114" y="58017"/>
                </a:lnTo>
                <a:lnTo>
                  <a:pt x="162519" y="33563"/>
                </a:lnTo>
                <a:lnTo>
                  <a:pt x="205670" y="15329"/>
                </a:lnTo>
                <a:lnTo>
                  <a:pt x="251949" y="3935"/>
                </a:lnTo>
                <a:lnTo>
                  <a:pt x="300736" y="0"/>
                </a:lnTo>
                <a:lnTo>
                  <a:pt x="2840228" y="0"/>
                </a:lnTo>
                <a:lnTo>
                  <a:pt x="2889014" y="3935"/>
                </a:lnTo>
                <a:lnTo>
                  <a:pt x="2935293" y="15329"/>
                </a:lnTo>
                <a:lnTo>
                  <a:pt x="2978444" y="33563"/>
                </a:lnTo>
                <a:lnTo>
                  <a:pt x="3017849" y="58017"/>
                </a:lnTo>
                <a:lnTo>
                  <a:pt x="3052889" y="88074"/>
                </a:lnTo>
                <a:lnTo>
                  <a:pt x="3082946" y="123114"/>
                </a:lnTo>
                <a:lnTo>
                  <a:pt x="3107400" y="162519"/>
                </a:lnTo>
                <a:lnTo>
                  <a:pt x="3125634" y="205670"/>
                </a:lnTo>
                <a:lnTo>
                  <a:pt x="3137028" y="251949"/>
                </a:lnTo>
                <a:lnTo>
                  <a:pt x="3140964" y="300736"/>
                </a:lnTo>
                <a:lnTo>
                  <a:pt x="3140964" y="1503679"/>
                </a:lnTo>
                <a:lnTo>
                  <a:pt x="3137028" y="1552466"/>
                </a:lnTo>
                <a:lnTo>
                  <a:pt x="3125634" y="1598745"/>
                </a:lnTo>
                <a:lnTo>
                  <a:pt x="3107400" y="1641896"/>
                </a:lnTo>
                <a:lnTo>
                  <a:pt x="3082946" y="1681301"/>
                </a:lnTo>
                <a:lnTo>
                  <a:pt x="3052889" y="1716341"/>
                </a:lnTo>
                <a:lnTo>
                  <a:pt x="3017849" y="1746398"/>
                </a:lnTo>
                <a:lnTo>
                  <a:pt x="2978444" y="1770852"/>
                </a:lnTo>
                <a:lnTo>
                  <a:pt x="2935293" y="1789086"/>
                </a:lnTo>
                <a:lnTo>
                  <a:pt x="2889014" y="1800480"/>
                </a:lnTo>
                <a:lnTo>
                  <a:pt x="2840228" y="1804415"/>
                </a:lnTo>
                <a:lnTo>
                  <a:pt x="300736" y="1804415"/>
                </a:lnTo>
                <a:lnTo>
                  <a:pt x="251949" y="1800480"/>
                </a:lnTo>
                <a:lnTo>
                  <a:pt x="205670" y="1789086"/>
                </a:lnTo>
                <a:lnTo>
                  <a:pt x="162519" y="1770852"/>
                </a:lnTo>
                <a:lnTo>
                  <a:pt x="123114" y="1746398"/>
                </a:lnTo>
                <a:lnTo>
                  <a:pt x="88074" y="1716341"/>
                </a:lnTo>
                <a:lnTo>
                  <a:pt x="58017" y="1681301"/>
                </a:lnTo>
                <a:lnTo>
                  <a:pt x="33563" y="1641896"/>
                </a:lnTo>
                <a:lnTo>
                  <a:pt x="15329" y="1598745"/>
                </a:lnTo>
                <a:lnTo>
                  <a:pt x="3935" y="1552466"/>
                </a:lnTo>
                <a:lnTo>
                  <a:pt x="0" y="1503679"/>
                </a:lnTo>
                <a:lnTo>
                  <a:pt x="0" y="300736"/>
                </a:lnTo>
                <a:close/>
              </a:path>
            </a:pathLst>
          </a:custGeom>
          <a:ln w="9525">
            <a:solidFill>
              <a:srgbClr val="008244"/>
            </a:solidFill>
          </a:ln>
        </p:spPr>
        <p:txBody>
          <a:bodyPr wrap="square" lIns="0" tIns="0" rIns="0" bIns="0" rtlCol="0"/>
          <a:lstStyle/>
          <a:p>
            <a:endParaRPr sz="1350">
              <a:latin typeface="Source Sans Pro" panose="020B0503030403020204" pitchFamily="34" charset="0"/>
              <a:ea typeface="Source Sans Pro" panose="020B0503030403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1000"/>
                                        <p:tgtEl>
                                          <p:spTgt spid="29"/>
                                        </p:tgtEl>
                                      </p:cBhvr>
                                    </p:animEffect>
                                    <p:anim calcmode="lin" valueType="num">
                                      <p:cBhvr>
                                        <p:cTn id="49" dur="1000" fill="hold"/>
                                        <p:tgtEl>
                                          <p:spTgt spid="29"/>
                                        </p:tgtEl>
                                        <p:attrNameLst>
                                          <p:attrName>ppt_x</p:attrName>
                                        </p:attrNameLst>
                                      </p:cBhvr>
                                      <p:tavLst>
                                        <p:tav tm="0">
                                          <p:val>
                                            <p:strVal val="#ppt_x"/>
                                          </p:val>
                                        </p:tav>
                                        <p:tav tm="100000">
                                          <p:val>
                                            <p:strVal val="#ppt_x"/>
                                          </p:val>
                                        </p:tav>
                                      </p:tavLst>
                                    </p:anim>
                                    <p:anim calcmode="lin" valueType="num">
                                      <p:cBhvr>
                                        <p:cTn id="5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animBg="1"/>
      <p:bldP spid="26" grpId="0" animBg="1"/>
      <p:bldP spid="13" grpId="0" animBg="1"/>
      <p:bldP spid="3" grpId="0" animBg="1"/>
      <p:bldP spid="7" grpId="0" animBg="1"/>
      <p:bldP spid="14" grpId="0" animBg="1"/>
      <p:bldP spid="17" grpId="0" animBg="1"/>
      <p:bldP spid="2" grpId="0" animBg="1"/>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998D7F-3D5D-4E9D-A789-7FB90C3EE797}"/>
              </a:ext>
            </a:extLst>
          </p:cNvPr>
          <p:cNvSpPr>
            <a:spLocks noGrp="1"/>
          </p:cNvSpPr>
          <p:nvPr>
            <p:ph type="title"/>
          </p:nvPr>
        </p:nvSpPr>
        <p:spPr>
          <a:xfrm>
            <a:off x="1504950" y="1770155"/>
            <a:ext cx="5991225" cy="1214179"/>
          </a:xfrm>
        </p:spPr>
        <p:txBody>
          <a:bodyPr/>
          <a:lstStyle/>
          <a:p>
            <a:pPr algn="ctr">
              <a:spcBef>
                <a:spcPts val="338"/>
              </a:spcBef>
              <a:spcAft>
                <a:spcPts val="338"/>
              </a:spcAft>
            </a:pPr>
            <a:r>
              <a:rPr lang="fr" sz="2700" cap="all" dirty="0">
                <a:solidFill>
                  <a:srgbClr val="FFC000"/>
                </a:solidFill>
                <a:ea typeface="Source Sans Pro" panose="020B0503030403020204" pitchFamily="34" charset="0"/>
                <a:cs typeface="Century Gothic"/>
              </a:rPr>
              <a:t>Les codes du marché régional de l'électricité : APERCU ET principales évolutions</a:t>
            </a:r>
          </a:p>
        </p:txBody>
      </p:sp>
    </p:spTree>
    <p:extLst>
      <p:ext uri="{BB962C8B-B14F-4D97-AF65-F5344CB8AC3E}">
        <p14:creationId xmlns:p14="http://schemas.microsoft.com/office/powerpoint/2010/main" val="1649165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71B3CCF6-3257-41B5-83B6-2EC2865FC492}"/>
              </a:ext>
            </a:extLst>
          </p:cNvPr>
          <p:cNvSpPr/>
          <p:nvPr/>
        </p:nvSpPr>
        <p:spPr>
          <a:xfrm>
            <a:off x="2396586" y="1765111"/>
            <a:ext cx="6493097" cy="352035"/>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lIns="68580" tIns="68580" rIns="68580" bIns="68580" rtlCol="0" anchor="ctr"/>
          <a:lstStyle/>
          <a:p>
            <a:pPr marL="1114425" defTabSz="342900">
              <a:defRPr/>
            </a:pPr>
            <a:r>
              <a:rPr lang="fr-FR" sz="900" dirty="0">
                <a:solidFill>
                  <a:srgbClr val="000000"/>
                </a:solidFill>
                <a:latin typeface="Source Sans Pro" panose="020B0503030403020204" pitchFamily="34" charset="0"/>
                <a:ea typeface="Source Sans Pro" panose="020B0503030403020204" pitchFamily="34" charset="0"/>
                <a:cs typeface="Frutiger LT Com"/>
              </a:rPr>
              <a:t>Comprend le glossaire, les acronymes et toutes les définitions utilisées dans les Codes du MRE</a:t>
            </a:r>
          </a:p>
        </p:txBody>
      </p:sp>
      <p:sp>
        <p:nvSpPr>
          <p:cNvPr id="48" name="Rectangle 47">
            <a:extLst>
              <a:ext uri="{FF2B5EF4-FFF2-40B4-BE49-F238E27FC236}">
                <a16:creationId xmlns:a16="http://schemas.microsoft.com/office/drawing/2014/main" id="{311626D9-B9AB-46CC-8FE0-F6A12D00618B}"/>
              </a:ext>
            </a:extLst>
          </p:cNvPr>
          <p:cNvSpPr/>
          <p:nvPr/>
        </p:nvSpPr>
        <p:spPr>
          <a:xfrm>
            <a:off x="2399434" y="4555124"/>
            <a:ext cx="6446520" cy="342900"/>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marL="1114425" defTabSz="342900">
              <a:defRPr/>
            </a:pPr>
            <a:r>
              <a:rPr lang="fr-FR" sz="788" dirty="0">
                <a:solidFill>
                  <a:prstClr val="black"/>
                </a:solidFill>
                <a:latin typeface="Source Sans Pro" panose="020B0503030403020204" pitchFamily="34" charset="0"/>
                <a:ea typeface="Source Sans Pro" panose="020B0503030403020204" pitchFamily="34" charset="0"/>
              </a:rPr>
              <a:t>Code qui traite des exigences de formation pour le personnel du gestionnaire de réseau de transport en charge de la planification, des opérations de marché et des opérations du système pour pouvoir faire face à la complexité du réseau de transport interconnecté de l'EEEOA.</a:t>
            </a:r>
          </a:p>
        </p:txBody>
      </p:sp>
      <p:sp>
        <p:nvSpPr>
          <p:cNvPr id="47" name="Rectangle 46">
            <a:extLst>
              <a:ext uri="{FF2B5EF4-FFF2-40B4-BE49-F238E27FC236}">
                <a16:creationId xmlns:a16="http://schemas.microsoft.com/office/drawing/2014/main" id="{25D3A95C-F172-4FDE-8865-4DDDE48E84B6}"/>
              </a:ext>
            </a:extLst>
          </p:cNvPr>
          <p:cNvSpPr/>
          <p:nvPr/>
        </p:nvSpPr>
        <p:spPr>
          <a:xfrm>
            <a:off x="2399433" y="4186995"/>
            <a:ext cx="6446520" cy="342900"/>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marL="1114425" defTabSz="342900">
              <a:defRPr/>
            </a:pPr>
            <a:r>
              <a:rPr lang="fr-FR" sz="788" dirty="0">
                <a:solidFill>
                  <a:prstClr val="black"/>
                </a:solidFill>
                <a:latin typeface="Source Sans Pro" panose="020B0503030403020204" pitchFamily="34" charset="0"/>
                <a:ea typeface="Source Sans Pro" panose="020B0503030403020204" pitchFamily="34" charset="0"/>
              </a:rPr>
              <a:t>Code qui spécifie les exigences techniques et de conception minimales pour les compteurs et qui établit des règles de base pour l'accès aux compteurs et la collecte de données de comptage pour les acteurs de l'EEEOA </a:t>
            </a:r>
          </a:p>
        </p:txBody>
      </p:sp>
      <p:sp>
        <p:nvSpPr>
          <p:cNvPr id="46" name="Rectangle 45">
            <a:extLst>
              <a:ext uri="{FF2B5EF4-FFF2-40B4-BE49-F238E27FC236}">
                <a16:creationId xmlns:a16="http://schemas.microsoft.com/office/drawing/2014/main" id="{D9310E0A-3FD1-4E50-8F60-003D9867E552}"/>
              </a:ext>
            </a:extLst>
          </p:cNvPr>
          <p:cNvSpPr/>
          <p:nvPr/>
        </p:nvSpPr>
        <p:spPr>
          <a:xfrm>
            <a:off x="2392576" y="3819878"/>
            <a:ext cx="6446520" cy="342900"/>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marL="1114425" defTabSz="367904">
              <a:defRPr/>
            </a:pPr>
            <a:r>
              <a:rPr lang="fr-FR" sz="788" dirty="0">
                <a:solidFill>
                  <a:prstClr val="black"/>
                </a:solidFill>
                <a:latin typeface="Source Sans Pro" panose="020B0503030403020204" pitchFamily="34" charset="0"/>
                <a:ea typeface="Source Sans Pro" panose="020B0503030403020204" pitchFamily="34" charset="0"/>
              </a:rPr>
              <a:t>Code qui spécifie les principes, méthodes et règles techniques applicables au marché régional de l’électricité et qui régit les transactions commerciales relatives aux flux transfrontaliers d'électricité sur le réseau de transport interconnecté de l’EEEOA</a:t>
            </a:r>
          </a:p>
        </p:txBody>
      </p:sp>
      <p:sp>
        <p:nvSpPr>
          <p:cNvPr id="45" name="Rectangle 44">
            <a:extLst>
              <a:ext uri="{FF2B5EF4-FFF2-40B4-BE49-F238E27FC236}">
                <a16:creationId xmlns:a16="http://schemas.microsoft.com/office/drawing/2014/main" id="{EE30016B-4CCC-4CAC-A6C8-A21D0F6DDE9F}"/>
              </a:ext>
            </a:extLst>
          </p:cNvPr>
          <p:cNvSpPr/>
          <p:nvPr/>
        </p:nvSpPr>
        <p:spPr>
          <a:xfrm>
            <a:off x="2401142" y="3421044"/>
            <a:ext cx="6446520" cy="377190"/>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marL="1114425" defTabSz="342900">
              <a:defRPr/>
            </a:pPr>
            <a:r>
              <a:rPr lang="fr-FR" sz="788" dirty="0">
                <a:solidFill>
                  <a:prstClr val="black"/>
                </a:solidFill>
                <a:latin typeface="Source Sans Pro" panose="020B0503030403020204" pitchFamily="34" charset="0"/>
                <a:ea typeface="Source Sans Pro" panose="020B0503030403020204" pitchFamily="34" charset="0"/>
              </a:rPr>
              <a:t>Code qui spécifie les conditions techniques (y compris les critères de conception, les capacités opérationnelles) pour l'accès des installations de production, des systèmes CCHT et des installations de consommation au réseau de transport interconnecté de l'EEEOA. </a:t>
            </a:r>
          </a:p>
        </p:txBody>
      </p:sp>
      <p:sp>
        <p:nvSpPr>
          <p:cNvPr id="44" name="Rectangle 43">
            <a:extLst>
              <a:ext uri="{FF2B5EF4-FFF2-40B4-BE49-F238E27FC236}">
                <a16:creationId xmlns:a16="http://schemas.microsoft.com/office/drawing/2014/main" id="{523C8797-89E4-4EF5-B06B-9B1701426BF1}"/>
              </a:ext>
            </a:extLst>
          </p:cNvPr>
          <p:cNvSpPr/>
          <p:nvPr/>
        </p:nvSpPr>
        <p:spPr>
          <a:xfrm>
            <a:off x="2392576" y="2985361"/>
            <a:ext cx="6446520" cy="411480"/>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marL="1114425" defTabSz="342900">
              <a:defRPr/>
            </a:pPr>
            <a:r>
              <a:rPr lang="fr-FR" sz="788" dirty="0">
                <a:solidFill>
                  <a:srgbClr val="000000"/>
                </a:solidFill>
                <a:latin typeface="Source Sans Pro" panose="020B0503030403020204" pitchFamily="34" charset="0"/>
                <a:ea typeface="Calibri" panose="020F0502020204030204" pitchFamily="34" charset="0"/>
                <a:cs typeface="Frutiger LT Com"/>
              </a:rPr>
              <a:t>Code qui définit et régit les règles de supervision et de contrôle des interconnexions transfrontalières du réseau de transport interconnecté de l’EEEOA et les règles d’exploitation fonctionnelle des systèmes électriques en relation avec lesdites interconnexions transfrontalières </a:t>
            </a:r>
          </a:p>
        </p:txBody>
      </p:sp>
      <p:sp>
        <p:nvSpPr>
          <p:cNvPr id="43" name="Rectangle 42">
            <a:extLst>
              <a:ext uri="{FF2B5EF4-FFF2-40B4-BE49-F238E27FC236}">
                <a16:creationId xmlns:a16="http://schemas.microsoft.com/office/drawing/2014/main" id="{68152D02-695E-4797-BED6-BEEC697179E3}"/>
              </a:ext>
            </a:extLst>
          </p:cNvPr>
          <p:cNvSpPr/>
          <p:nvPr/>
        </p:nvSpPr>
        <p:spPr>
          <a:xfrm>
            <a:off x="2392576" y="2627472"/>
            <a:ext cx="6446520" cy="334183"/>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marL="1114425" defTabSz="342900">
              <a:defRPr/>
            </a:pPr>
            <a:r>
              <a:rPr lang="fr-FR" sz="900" dirty="0">
                <a:solidFill>
                  <a:srgbClr val="000000"/>
                </a:solidFill>
                <a:latin typeface="Source Sans Pro" panose="020B0503030403020204" pitchFamily="34" charset="0"/>
                <a:ea typeface="Source Sans Pro" panose="020B0503030403020204" pitchFamily="34" charset="0"/>
                <a:cs typeface="Frutiger LT Com"/>
              </a:rPr>
              <a:t>Code qui définit et réglemente le processus de planification du développement des interconnexions transfrontalières de l’EEEOA
</a:t>
            </a:r>
            <a:endParaRPr lang="fr-FR" sz="900" dirty="0">
              <a:solidFill>
                <a:prstClr val="black"/>
              </a:solidFill>
              <a:latin typeface="Source Sans Pro" panose="020B0503030403020204" pitchFamily="34" charset="0"/>
              <a:ea typeface="Source Sans Pro" panose="020B0503030403020204" pitchFamily="34" charset="0"/>
            </a:endParaRPr>
          </a:p>
        </p:txBody>
      </p:sp>
      <p:sp>
        <p:nvSpPr>
          <p:cNvPr id="42" name="Rectangle 41">
            <a:extLst>
              <a:ext uri="{FF2B5EF4-FFF2-40B4-BE49-F238E27FC236}">
                <a16:creationId xmlns:a16="http://schemas.microsoft.com/office/drawing/2014/main" id="{E97FCA3A-C5D4-4DFC-A78D-4FD6F8335870}"/>
              </a:ext>
            </a:extLst>
          </p:cNvPr>
          <p:cNvSpPr/>
          <p:nvPr/>
        </p:nvSpPr>
        <p:spPr>
          <a:xfrm>
            <a:off x="2399433" y="2214248"/>
            <a:ext cx="6515100" cy="377190"/>
          </a:xfrm>
          <a:prstGeom prst="rect">
            <a:avLst/>
          </a:prstGeom>
          <a:solidFill>
            <a:schemeClr val="accent5">
              <a:lumMod val="20000"/>
              <a:lumOff val="80000"/>
            </a:schemeClr>
          </a:solidFill>
          <a:ln w="19050">
            <a:noFill/>
          </a:ln>
        </p:spPr>
        <p:style>
          <a:lnRef idx="2">
            <a:schemeClr val="accent6"/>
          </a:lnRef>
          <a:fillRef idx="1">
            <a:schemeClr val="lt1"/>
          </a:fillRef>
          <a:effectRef idx="0">
            <a:schemeClr val="accent6"/>
          </a:effectRef>
          <a:fontRef idx="minor">
            <a:schemeClr val="dk1"/>
          </a:fontRef>
        </p:style>
        <p:txBody>
          <a:bodyPr lIns="68580" tIns="68580" rIns="68580" bIns="68580" rtlCol="0" anchor="ctr"/>
          <a:lstStyle/>
          <a:p>
            <a:pPr marL="1114425" defTabSz="342900">
              <a:defRPr/>
            </a:pPr>
            <a:r>
              <a:rPr lang="fr-FR" sz="825" dirty="0">
                <a:solidFill>
                  <a:srgbClr val="000000"/>
                </a:solidFill>
                <a:latin typeface="Source Sans Pro" panose="020B0503030403020204" pitchFamily="34" charset="0"/>
                <a:ea typeface="Source Sans Pro" panose="020B0503030403020204" pitchFamily="34" charset="0"/>
              </a:rPr>
              <a:t>Principes et Règles générales pour le développement du marché régional de l'électricité et pour l'approbation, la conformité, la mise en œuvre, l'utilisation et la gestion efficace des Codes du MRE </a:t>
            </a:r>
          </a:p>
        </p:txBody>
      </p:sp>
      <p:sp>
        <p:nvSpPr>
          <p:cNvPr id="5" name="TextBox 4">
            <a:extLst>
              <a:ext uri="{FF2B5EF4-FFF2-40B4-BE49-F238E27FC236}">
                <a16:creationId xmlns:a16="http://schemas.microsoft.com/office/drawing/2014/main" id="{F0AF3EC7-1BA4-499E-9012-954D430DCF04}"/>
              </a:ext>
            </a:extLst>
          </p:cNvPr>
          <p:cNvSpPr txBox="1"/>
          <p:nvPr/>
        </p:nvSpPr>
        <p:spPr>
          <a:xfrm>
            <a:off x="137160" y="958405"/>
            <a:ext cx="8615363" cy="784830"/>
          </a:xfrm>
          <a:prstGeom prst="rect">
            <a:avLst/>
          </a:prstGeom>
          <a:noFill/>
        </p:spPr>
        <p:txBody>
          <a:bodyPr wrap="square">
            <a:spAutoFit/>
          </a:bodyPr>
          <a:lstStyle/>
          <a:p>
            <a:pPr algn="just" defTabSz="342900">
              <a:defRPr/>
            </a:pPr>
            <a:r>
              <a:rPr lang="fr-FR" sz="1500" dirty="0">
                <a:solidFill>
                  <a:srgbClr val="000000"/>
                </a:solidFill>
                <a:latin typeface="Source Sans Pro" panose="020B0503030403020204" pitchFamily="34" charset="0"/>
                <a:ea typeface="Source Sans Pro" panose="020B0503030403020204" pitchFamily="34" charset="0"/>
              </a:rPr>
              <a:t>Les Codes du MRE établissent les règles générales basées sur un ensemble de principes régissant l’état, l’exploitation et le développement des interconnexions transfrontalières et le marché régional de l'électricité (MRE) dans la région de l’Afrique de l’Ouest</a:t>
            </a:r>
            <a:r>
              <a:rPr lang="en-US" sz="1500" dirty="0">
                <a:solidFill>
                  <a:srgbClr val="000000"/>
                </a:solidFill>
                <a:latin typeface="Source Sans Pro" panose="020B0503030403020204" pitchFamily="34" charset="0"/>
                <a:ea typeface="Source Sans Pro" panose="020B0503030403020204" pitchFamily="34" charset="0"/>
              </a:rPr>
              <a:t>.  Il </a:t>
            </a:r>
            <a:r>
              <a:rPr lang="fr-FR" sz="1500" dirty="0">
                <a:solidFill>
                  <a:srgbClr val="000000"/>
                </a:solidFill>
                <a:latin typeface="Source Sans Pro" panose="020B0503030403020204" pitchFamily="34" charset="0"/>
                <a:ea typeface="Source Sans Pro" panose="020B0503030403020204" pitchFamily="34" charset="0"/>
              </a:rPr>
              <a:t>est composé des 8 éléments :</a:t>
            </a:r>
          </a:p>
        </p:txBody>
      </p:sp>
      <p:sp>
        <p:nvSpPr>
          <p:cNvPr id="7" name="TextBox 6">
            <a:extLst>
              <a:ext uri="{FF2B5EF4-FFF2-40B4-BE49-F238E27FC236}">
                <a16:creationId xmlns:a16="http://schemas.microsoft.com/office/drawing/2014/main" id="{352013C5-3DDB-440A-AFD3-640560E024D8}"/>
              </a:ext>
            </a:extLst>
          </p:cNvPr>
          <p:cNvSpPr txBox="1"/>
          <p:nvPr/>
        </p:nvSpPr>
        <p:spPr>
          <a:xfrm>
            <a:off x="37841" y="684462"/>
            <a:ext cx="8937000" cy="293459"/>
          </a:xfrm>
          <a:prstGeom prst="rect">
            <a:avLst/>
          </a:prstGeom>
          <a:noFill/>
        </p:spPr>
        <p:txBody>
          <a:bodyPr vert="horz" lIns="68580" tIns="34290" rIns="68580" bIns="34290" rtlCol="0" anchor="ctr" anchorCtr="0">
            <a:noAutofit/>
          </a:bodyPr>
          <a:lstStyle>
            <a:lvl1pPr marL="571500" indent="-571500" defTabSz="685800">
              <a:lnSpc>
                <a:spcPct val="90000"/>
              </a:lnSpc>
              <a:spcBef>
                <a:spcPct val="0"/>
              </a:spcBef>
              <a:buFont typeface="+mj-lt"/>
              <a:buAutoNum type="romanUcPeriod" startAt="2"/>
              <a:defRPr sz="2400" cap="all">
                <a:solidFill>
                  <a:srgbClr val="043275"/>
                </a:solidFill>
                <a:latin typeface="Gill Sans MT" panose="020B0502020104020203" pitchFamily="34" charset="0"/>
                <a:ea typeface="+mj-ea"/>
                <a:cs typeface="+mj-cs"/>
              </a:defRPr>
            </a:lvl1pPr>
          </a:lstStyle>
          <a:p>
            <a:pPr marL="0" indent="0" algn="ctr" defTabSz="514350">
              <a:buNone/>
              <a:defRPr/>
            </a:pPr>
            <a:r>
              <a:rPr lang="fr-FR" sz="1650" b="1" dirty="0">
                <a:solidFill>
                  <a:schemeClr val="tx1"/>
                </a:solidFill>
                <a:latin typeface="Source Sans Pro" panose="020B0503030403020204" pitchFamily="34" charset="0"/>
                <a:ea typeface="Source Sans Pro" panose="020B0503030403020204" pitchFamily="34" charset="0"/>
              </a:rPr>
              <a:t>Codes du marché régional de l'électricité de l'Afrique de l'Ouest – Codes du </a:t>
            </a:r>
            <a:r>
              <a:rPr lang="fr-FR" sz="1650" b="1" dirty="0" err="1">
                <a:solidFill>
                  <a:schemeClr val="tx1"/>
                </a:solidFill>
                <a:latin typeface="Source Sans Pro" panose="020B0503030403020204" pitchFamily="34" charset="0"/>
                <a:ea typeface="Source Sans Pro" panose="020B0503030403020204" pitchFamily="34" charset="0"/>
              </a:rPr>
              <a:t>mre</a:t>
            </a:r>
            <a:endParaRPr lang="fr-FR" sz="1650" b="1" dirty="0">
              <a:solidFill>
                <a:schemeClr val="tx1"/>
              </a:solidFill>
              <a:latin typeface="Source Sans Pro" panose="020B0503030403020204" pitchFamily="34" charset="0"/>
              <a:ea typeface="Source Sans Pro" panose="020B0503030403020204" pitchFamily="34" charset="0"/>
            </a:endParaRPr>
          </a:p>
        </p:txBody>
      </p:sp>
      <p:grpSp>
        <p:nvGrpSpPr>
          <p:cNvPr id="2" name="Group 1">
            <a:extLst>
              <a:ext uri="{FF2B5EF4-FFF2-40B4-BE49-F238E27FC236}">
                <a16:creationId xmlns:a16="http://schemas.microsoft.com/office/drawing/2014/main" id="{9D35E254-B8D8-451E-8970-E87AD22EE897}"/>
              </a:ext>
            </a:extLst>
          </p:cNvPr>
          <p:cNvGrpSpPr/>
          <p:nvPr/>
        </p:nvGrpSpPr>
        <p:grpSpPr>
          <a:xfrm>
            <a:off x="254318" y="1784041"/>
            <a:ext cx="3233079" cy="3132050"/>
            <a:chOff x="-1497330" y="2178285"/>
            <a:chExt cx="5004192" cy="4176066"/>
          </a:xfrm>
        </p:grpSpPr>
        <p:sp>
          <p:nvSpPr>
            <p:cNvPr id="10" name="Freeform: Shape 9">
              <a:extLst>
                <a:ext uri="{FF2B5EF4-FFF2-40B4-BE49-F238E27FC236}">
                  <a16:creationId xmlns:a16="http://schemas.microsoft.com/office/drawing/2014/main" id="{ED99A082-4A49-4A29-95E4-C32309960E01}"/>
                </a:ext>
              </a:extLst>
            </p:cNvPr>
            <p:cNvSpPr/>
            <p:nvPr/>
          </p:nvSpPr>
          <p:spPr>
            <a:xfrm>
              <a:off x="2059805" y="2384174"/>
              <a:ext cx="553018" cy="19083"/>
            </a:xfrm>
            <a:custGeom>
              <a:avLst/>
              <a:gdLst>
                <a:gd name="connsiteX0" fmla="*/ 0 w 359171"/>
                <a:gd name="connsiteY0" fmla="*/ 9942 h 19885"/>
                <a:gd name="connsiteX1" fmla="*/ 359171 w 359171"/>
                <a:gd name="connsiteY1" fmla="*/ 9942 h 19885"/>
              </a:gdLst>
              <a:ahLst/>
              <a:cxnLst>
                <a:cxn ang="0">
                  <a:pos x="connsiteX0" y="connsiteY0"/>
                </a:cxn>
                <a:cxn ang="0">
                  <a:pos x="connsiteX1" y="connsiteY1"/>
                </a:cxn>
              </a:cxnLst>
              <a:rect l="l" t="t" r="r" b="b"/>
              <a:pathLst>
                <a:path w="359171" h="19885">
                  <a:moveTo>
                    <a:pt x="0" y="9942"/>
                  </a:moveTo>
                  <a:lnTo>
                    <a:pt x="359171"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480" tIns="723" rIns="137480" bIns="722"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11" name="Freeform: Shape 10">
              <a:extLst>
                <a:ext uri="{FF2B5EF4-FFF2-40B4-BE49-F238E27FC236}">
                  <a16:creationId xmlns:a16="http://schemas.microsoft.com/office/drawing/2014/main" id="{7EA8122C-6505-41A2-A0C5-2E509FF41244}"/>
                </a:ext>
              </a:extLst>
            </p:cNvPr>
            <p:cNvSpPr/>
            <p:nvPr/>
          </p:nvSpPr>
          <p:spPr>
            <a:xfrm>
              <a:off x="2612824" y="2178285"/>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GD</a:t>
              </a:r>
            </a:p>
          </p:txBody>
        </p:sp>
        <p:sp>
          <p:nvSpPr>
            <p:cNvPr id="14" name="Freeform: Shape 13">
              <a:extLst>
                <a:ext uri="{FF2B5EF4-FFF2-40B4-BE49-F238E27FC236}">
                  <a16:creationId xmlns:a16="http://schemas.microsoft.com/office/drawing/2014/main" id="{6FC4AED1-EB6B-4A3E-820F-17A54CF4984B}"/>
                </a:ext>
              </a:extLst>
            </p:cNvPr>
            <p:cNvSpPr/>
            <p:nvPr/>
          </p:nvSpPr>
          <p:spPr>
            <a:xfrm>
              <a:off x="2059805" y="3016827"/>
              <a:ext cx="553018" cy="19083"/>
            </a:xfrm>
            <a:custGeom>
              <a:avLst/>
              <a:gdLst>
                <a:gd name="connsiteX0" fmla="*/ 0 w 359171"/>
                <a:gd name="connsiteY0" fmla="*/ 9942 h 19885"/>
                <a:gd name="connsiteX1" fmla="*/ 359171 w 359171"/>
                <a:gd name="connsiteY1" fmla="*/ 9942 h 19885"/>
              </a:gdLst>
              <a:ahLst/>
              <a:cxnLst>
                <a:cxn ang="0">
                  <a:pos x="connsiteX0" y="connsiteY0"/>
                </a:cxn>
                <a:cxn ang="0">
                  <a:pos x="connsiteX1" y="connsiteY1"/>
                </a:cxn>
              </a:cxnLst>
              <a:rect l="l" t="t" r="r" b="b"/>
              <a:pathLst>
                <a:path w="359171" h="19885">
                  <a:moveTo>
                    <a:pt x="0" y="9942"/>
                  </a:moveTo>
                  <a:lnTo>
                    <a:pt x="359171"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480" tIns="722" rIns="137480" bIns="723"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15" name="Freeform: Shape 14">
              <a:extLst>
                <a:ext uri="{FF2B5EF4-FFF2-40B4-BE49-F238E27FC236}">
                  <a16:creationId xmlns:a16="http://schemas.microsoft.com/office/drawing/2014/main" id="{2644B110-A920-4922-A162-D6E267EF68CD}"/>
                </a:ext>
              </a:extLst>
            </p:cNvPr>
            <p:cNvSpPr/>
            <p:nvPr/>
          </p:nvSpPr>
          <p:spPr>
            <a:xfrm>
              <a:off x="2612824" y="2810937"/>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CG</a:t>
              </a:r>
            </a:p>
          </p:txBody>
        </p:sp>
        <p:sp>
          <p:nvSpPr>
            <p:cNvPr id="18" name="Freeform: Shape 17">
              <a:extLst>
                <a:ext uri="{FF2B5EF4-FFF2-40B4-BE49-F238E27FC236}">
                  <a16:creationId xmlns:a16="http://schemas.microsoft.com/office/drawing/2014/main" id="{2170A57A-080B-49A6-BEA8-AA6C70173273}"/>
                </a:ext>
              </a:extLst>
            </p:cNvPr>
            <p:cNvSpPr/>
            <p:nvPr/>
          </p:nvSpPr>
          <p:spPr>
            <a:xfrm>
              <a:off x="2059805" y="3580900"/>
              <a:ext cx="553018" cy="19083"/>
            </a:xfrm>
            <a:custGeom>
              <a:avLst/>
              <a:gdLst>
                <a:gd name="connsiteX0" fmla="*/ 0 w 359171"/>
                <a:gd name="connsiteY0" fmla="*/ 9942 h 19885"/>
                <a:gd name="connsiteX1" fmla="*/ 359171 w 359171"/>
                <a:gd name="connsiteY1" fmla="*/ 9942 h 19885"/>
              </a:gdLst>
              <a:ahLst/>
              <a:cxnLst>
                <a:cxn ang="0">
                  <a:pos x="connsiteX0" y="connsiteY0"/>
                </a:cxn>
                <a:cxn ang="0">
                  <a:pos x="connsiteX1" y="connsiteY1"/>
                </a:cxn>
              </a:cxnLst>
              <a:rect l="l" t="t" r="r" b="b"/>
              <a:pathLst>
                <a:path w="359171" h="19885">
                  <a:moveTo>
                    <a:pt x="0" y="9942"/>
                  </a:moveTo>
                  <a:lnTo>
                    <a:pt x="359171"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480" tIns="722" rIns="137480" bIns="723"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19" name="Freeform: Shape 18">
              <a:extLst>
                <a:ext uri="{FF2B5EF4-FFF2-40B4-BE49-F238E27FC236}">
                  <a16:creationId xmlns:a16="http://schemas.microsoft.com/office/drawing/2014/main" id="{B2F48F9E-FA44-4A40-A427-2F9ED2192420}"/>
                </a:ext>
              </a:extLst>
            </p:cNvPr>
            <p:cNvSpPr/>
            <p:nvPr/>
          </p:nvSpPr>
          <p:spPr>
            <a:xfrm>
              <a:off x="2612824" y="3375010"/>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CP</a:t>
              </a:r>
            </a:p>
          </p:txBody>
        </p:sp>
        <p:sp>
          <p:nvSpPr>
            <p:cNvPr id="22" name="Freeform: Shape 21">
              <a:extLst>
                <a:ext uri="{FF2B5EF4-FFF2-40B4-BE49-F238E27FC236}">
                  <a16:creationId xmlns:a16="http://schemas.microsoft.com/office/drawing/2014/main" id="{EEC5218F-E65B-4A45-8842-6F7E3E0C33F5}"/>
                </a:ext>
              </a:extLst>
            </p:cNvPr>
            <p:cNvSpPr/>
            <p:nvPr/>
          </p:nvSpPr>
          <p:spPr>
            <a:xfrm rot="21524854">
              <a:off x="2059738" y="4080160"/>
              <a:ext cx="553151" cy="19083"/>
            </a:xfrm>
            <a:custGeom>
              <a:avLst/>
              <a:gdLst>
                <a:gd name="connsiteX0" fmla="*/ 0 w 359257"/>
                <a:gd name="connsiteY0" fmla="*/ 9942 h 19885"/>
                <a:gd name="connsiteX1" fmla="*/ 359257 w 359257"/>
                <a:gd name="connsiteY1" fmla="*/ 9942 h 19885"/>
              </a:gdLst>
              <a:ahLst/>
              <a:cxnLst>
                <a:cxn ang="0">
                  <a:pos x="connsiteX0" y="connsiteY0"/>
                </a:cxn>
                <a:cxn ang="0">
                  <a:pos x="connsiteX1" y="connsiteY1"/>
                </a:cxn>
              </a:cxnLst>
              <a:rect l="l" t="t" r="r" b="b"/>
              <a:pathLst>
                <a:path w="359257" h="19885">
                  <a:moveTo>
                    <a:pt x="0" y="9942"/>
                  </a:moveTo>
                  <a:lnTo>
                    <a:pt x="359257"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510" tIns="721" rIns="137510" bIns="721"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23" name="Freeform: Shape 22">
              <a:extLst>
                <a:ext uri="{FF2B5EF4-FFF2-40B4-BE49-F238E27FC236}">
                  <a16:creationId xmlns:a16="http://schemas.microsoft.com/office/drawing/2014/main" id="{0CFA547A-5FFA-4837-92A0-BDCF1BFCA880}"/>
                </a:ext>
              </a:extLst>
            </p:cNvPr>
            <p:cNvSpPr/>
            <p:nvPr/>
          </p:nvSpPr>
          <p:spPr>
            <a:xfrm>
              <a:off x="2612824" y="3870503"/>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OC</a:t>
              </a:r>
            </a:p>
          </p:txBody>
        </p:sp>
        <p:sp>
          <p:nvSpPr>
            <p:cNvPr id="26" name="Freeform: Shape 25">
              <a:extLst>
                <a:ext uri="{FF2B5EF4-FFF2-40B4-BE49-F238E27FC236}">
                  <a16:creationId xmlns:a16="http://schemas.microsoft.com/office/drawing/2014/main" id="{A522F2C8-1E69-407F-A284-0D2A8EE4760E}"/>
                </a:ext>
              </a:extLst>
            </p:cNvPr>
            <p:cNvSpPr/>
            <p:nvPr/>
          </p:nvSpPr>
          <p:spPr>
            <a:xfrm>
              <a:off x="2059805" y="4583316"/>
              <a:ext cx="553018" cy="19083"/>
            </a:xfrm>
            <a:custGeom>
              <a:avLst/>
              <a:gdLst>
                <a:gd name="connsiteX0" fmla="*/ 0 w 359171"/>
                <a:gd name="connsiteY0" fmla="*/ 9942 h 19885"/>
                <a:gd name="connsiteX1" fmla="*/ 359171 w 359171"/>
                <a:gd name="connsiteY1" fmla="*/ 9942 h 19885"/>
              </a:gdLst>
              <a:ahLst/>
              <a:cxnLst>
                <a:cxn ang="0">
                  <a:pos x="connsiteX0" y="connsiteY0"/>
                </a:cxn>
                <a:cxn ang="0">
                  <a:pos x="connsiteX1" y="connsiteY1"/>
                </a:cxn>
              </a:cxnLst>
              <a:rect l="l" t="t" r="r" b="b"/>
              <a:pathLst>
                <a:path w="359171" h="19885">
                  <a:moveTo>
                    <a:pt x="0" y="9942"/>
                  </a:moveTo>
                  <a:lnTo>
                    <a:pt x="359171"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480" tIns="722" rIns="137480" bIns="723"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27" name="Freeform: Shape 26">
              <a:extLst>
                <a:ext uri="{FF2B5EF4-FFF2-40B4-BE49-F238E27FC236}">
                  <a16:creationId xmlns:a16="http://schemas.microsoft.com/office/drawing/2014/main" id="{DDF154BC-38CC-4090-A738-59562F720E5A}"/>
                </a:ext>
              </a:extLst>
            </p:cNvPr>
            <p:cNvSpPr/>
            <p:nvPr/>
          </p:nvSpPr>
          <p:spPr>
            <a:xfrm>
              <a:off x="2612824" y="4377426"/>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CC</a:t>
              </a:r>
            </a:p>
          </p:txBody>
        </p:sp>
        <p:sp>
          <p:nvSpPr>
            <p:cNvPr id="30" name="Freeform: Shape 29">
              <a:extLst>
                <a:ext uri="{FF2B5EF4-FFF2-40B4-BE49-F238E27FC236}">
                  <a16:creationId xmlns:a16="http://schemas.microsoft.com/office/drawing/2014/main" id="{822019B9-D378-40AD-92A9-7259AB561AE3}"/>
                </a:ext>
              </a:extLst>
            </p:cNvPr>
            <p:cNvSpPr/>
            <p:nvPr/>
          </p:nvSpPr>
          <p:spPr>
            <a:xfrm>
              <a:off x="2063788" y="5076533"/>
              <a:ext cx="557045" cy="87753"/>
            </a:xfrm>
            <a:custGeom>
              <a:avLst/>
              <a:gdLst>
                <a:gd name="connsiteX0" fmla="*/ 0 w 361786"/>
                <a:gd name="connsiteY0" fmla="*/ 9942 h 19885"/>
                <a:gd name="connsiteX1" fmla="*/ 361786 w 361786"/>
                <a:gd name="connsiteY1" fmla="*/ 9942 h 19885"/>
              </a:gdLst>
              <a:ahLst/>
              <a:cxnLst>
                <a:cxn ang="0">
                  <a:pos x="connsiteX0" y="connsiteY0"/>
                </a:cxn>
                <a:cxn ang="0">
                  <a:pos x="connsiteX1" y="connsiteY1"/>
                </a:cxn>
              </a:cxnLst>
              <a:rect l="l" t="t" r="r" b="b"/>
              <a:pathLst>
                <a:path w="361786" h="19885">
                  <a:moveTo>
                    <a:pt x="0" y="9942"/>
                  </a:moveTo>
                  <a:lnTo>
                    <a:pt x="361786"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8411" tIns="674" rIns="138411" bIns="673"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31" name="Freeform: Shape 30">
              <a:extLst>
                <a:ext uri="{FF2B5EF4-FFF2-40B4-BE49-F238E27FC236}">
                  <a16:creationId xmlns:a16="http://schemas.microsoft.com/office/drawing/2014/main" id="{76C5979D-D9EF-4EE1-BE5A-A7110BEE33D6}"/>
                </a:ext>
              </a:extLst>
            </p:cNvPr>
            <p:cNvSpPr/>
            <p:nvPr/>
          </p:nvSpPr>
          <p:spPr>
            <a:xfrm>
              <a:off x="2612824" y="4876384"/>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MC</a:t>
              </a:r>
            </a:p>
          </p:txBody>
        </p:sp>
        <p:sp>
          <p:nvSpPr>
            <p:cNvPr id="34" name="Freeform: Shape 33">
              <a:extLst>
                <a:ext uri="{FF2B5EF4-FFF2-40B4-BE49-F238E27FC236}">
                  <a16:creationId xmlns:a16="http://schemas.microsoft.com/office/drawing/2014/main" id="{9677B7FE-FEB7-4802-9BE4-75E639449A09}"/>
                </a:ext>
              </a:extLst>
            </p:cNvPr>
            <p:cNvSpPr/>
            <p:nvPr/>
          </p:nvSpPr>
          <p:spPr>
            <a:xfrm>
              <a:off x="2059805" y="5585732"/>
              <a:ext cx="553018" cy="19083"/>
            </a:xfrm>
            <a:custGeom>
              <a:avLst/>
              <a:gdLst>
                <a:gd name="connsiteX0" fmla="*/ 0 w 359171"/>
                <a:gd name="connsiteY0" fmla="*/ 9942 h 19885"/>
                <a:gd name="connsiteX1" fmla="*/ 359171 w 359171"/>
                <a:gd name="connsiteY1" fmla="*/ 9942 h 19885"/>
              </a:gdLst>
              <a:ahLst/>
              <a:cxnLst>
                <a:cxn ang="0">
                  <a:pos x="connsiteX0" y="connsiteY0"/>
                </a:cxn>
                <a:cxn ang="0">
                  <a:pos x="connsiteX1" y="connsiteY1"/>
                </a:cxn>
              </a:cxnLst>
              <a:rect l="l" t="t" r="r" b="b"/>
              <a:pathLst>
                <a:path w="359171" h="19885">
                  <a:moveTo>
                    <a:pt x="0" y="9942"/>
                  </a:moveTo>
                  <a:lnTo>
                    <a:pt x="359171"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480" tIns="722" rIns="137480" bIns="723"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35" name="Freeform: Shape 34">
              <a:extLst>
                <a:ext uri="{FF2B5EF4-FFF2-40B4-BE49-F238E27FC236}">
                  <a16:creationId xmlns:a16="http://schemas.microsoft.com/office/drawing/2014/main" id="{56F13C85-D9A2-4EC1-8351-0DA5F5CAB053}"/>
                </a:ext>
              </a:extLst>
            </p:cNvPr>
            <p:cNvSpPr/>
            <p:nvPr/>
          </p:nvSpPr>
          <p:spPr>
            <a:xfrm>
              <a:off x="2612824" y="5379841"/>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a:solidFill>
                    <a:prstClr val="white"/>
                  </a:solidFill>
                  <a:latin typeface="Source Sans Pro" panose="020B0503030403020204" pitchFamily="34" charset="0"/>
                  <a:ea typeface="Source Sans Pro" panose="020B0503030403020204" pitchFamily="34" charset="0"/>
                </a:rPr>
                <a:t>MTC</a:t>
              </a:r>
            </a:p>
          </p:txBody>
        </p:sp>
        <p:grpSp>
          <p:nvGrpSpPr>
            <p:cNvPr id="40" name="Group 39">
              <a:extLst>
                <a:ext uri="{FF2B5EF4-FFF2-40B4-BE49-F238E27FC236}">
                  <a16:creationId xmlns:a16="http://schemas.microsoft.com/office/drawing/2014/main" id="{64975BBD-8104-47EC-BF66-AA4268230E10}"/>
                </a:ext>
              </a:extLst>
            </p:cNvPr>
            <p:cNvGrpSpPr/>
            <p:nvPr/>
          </p:nvGrpSpPr>
          <p:grpSpPr>
            <a:xfrm>
              <a:off x="-1497330" y="2189437"/>
              <a:ext cx="3557135" cy="4164914"/>
              <a:chOff x="130726" y="2220459"/>
              <a:chExt cx="2546704" cy="4339891"/>
            </a:xfrm>
          </p:grpSpPr>
          <p:sp>
            <p:nvSpPr>
              <p:cNvPr id="3" name="Freeform: Shape 2">
                <a:extLst>
                  <a:ext uri="{FF2B5EF4-FFF2-40B4-BE49-F238E27FC236}">
                    <a16:creationId xmlns:a16="http://schemas.microsoft.com/office/drawing/2014/main" id="{5AF74FF6-19A3-4032-898D-DE0AD8B4AE23}"/>
                  </a:ext>
                </a:extLst>
              </p:cNvPr>
              <p:cNvSpPr/>
              <p:nvPr/>
            </p:nvSpPr>
            <p:spPr>
              <a:xfrm>
                <a:off x="130726" y="4201870"/>
                <a:ext cx="989824" cy="64008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lumMod val="40000"/>
                  <a:lumOff val="60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050" b="1" dirty="0">
                    <a:solidFill>
                      <a:prstClr val="black"/>
                    </a:solidFill>
                    <a:latin typeface="Source Sans Pro" panose="020B0503030403020204" pitchFamily="34" charset="0"/>
                    <a:ea typeface="Source Sans Pro" panose="020B0503030403020204" pitchFamily="34" charset="0"/>
                  </a:rPr>
                  <a:t>Codes du MRE</a:t>
                </a:r>
              </a:p>
            </p:txBody>
          </p:sp>
          <p:sp>
            <p:nvSpPr>
              <p:cNvPr id="4" name="Freeform: Shape 3">
                <a:extLst>
                  <a:ext uri="{FF2B5EF4-FFF2-40B4-BE49-F238E27FC236}">
                    <a16:creationId xmlns:a16="http://schemas.microsoft.com/office/drawing/2014/main" id="{727F1D47-7922-4ECB-8F1E-19201BD589AC}"/>
                  </a:ext>
                </a:extLst>
              </p:cNvPr>
              <p:cNvSpPr/>
              <p:nvPr/>
            </p:nvSpPr>
            <p:spPr>
              <a:xfrm rot="17149897">
                <a:off x="466003" y="3611452"/>
                <a:ext cx="1878333" cy="21920"/>
              </a:xfrm>
              <a:custGeom>
                <a:avLst/>
                <a:gdLst>
                  <a:gd name="connsiteX0" fmla="*/ 0 w 1878333"/>
                  <a:gd name="connsiteY0" fmla="*/ 9942 h 19885"/>
                  <a:gd name="connsiteX1" fmla="*/ 1878333 w 1878333"/>
                  <a:gd name="connsiteY1" fmla="*/ 9942 h 19885"/>
                </a:gdLst>
                <a:ahLst/>
                <a:cxnLst>
                  <a:cxn ang="0">
                    <a:pos x="connsiteX0" y="connsiteY0"/>
                  </a:cxn>
                  <a:cxn ang="0">
                    <a:pos x="connsiteX1" y="connsiteY1"/>
                  </a:cxn>
                </a:cxnLst>
                <a:rect l="l" t="t" r="r" b="b"/>
                <a:pathLst>
                  <a:path w="1878333" h="19885">
                    <a:moveTo>
                      <a:pt x="0" y="9942"/>
                    </a:moveTo>
                    <a:lnTo>
                      <a:pt x="1878333"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78680" tIns="-27762" rIns="678682" bIns="-27761" numCol="1" spcCol="1270" anchor="ctr" anchorCtr="0">
                <a:noAutofit/>
              </a:bodyPr>
              <a:lstStyle/>
              <a:p>
                <a:pPr algn="ctr" defTabSz="200025">
                  <a:lnSpc>
                    <a:spcPct val="90000"/>
                  </a:lnSpc>
                  <a:spcBef>
                    <a:spcPct val="0"/>
                  </a:spcBef>
                  <a:spcAft>
                    <a:spcPct val="35000"/>
                  </a:spcAft>
                  <a:defRPr/>
                </a:pPr>
                <a:endParaRPr lang="fr-FR" sz="450">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8" name="Freeform: Shape 7">
                <a:extLst>
                  <a:ext uri="{FF2B5EF4-FFF2-40B4-BE49-F238E27FC236}">
                    <a16:creationId xmlns:a16="http://schemas.microsoft.com/office/drawing/2014/main" id="{05376C45-581C-4351-8E12-5DE70FD61BC8}"/>
                  </a:ext>
                </a:extLst>
              </p:cNvPr>
              <p:cNvSpPr/>
              <p:nvPr/>
            </p:nvSpPr>
            <p:spPr>
              <a:xfrm>
                <a:off x="1687606" y="2220459"/>
                <a:ext cx="989824" cy="4489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Glossaire et définitions</a:t>
                </a:r>
              </a:p>
            </p:txBody>
          </p:sp>
          <p:sp>
            <p:nvSpPr>
              <p:cNvPr id="12" name="Freeform: Shape 11">
                <a:extLst>
                  <a:ext uri="{FF2B5EF4-FFF2-40B4-BE49-F238E27FC236}">
                    <a16:creationId xmlns:a16="http://schemas.microsoft.com/office/drawing/2014/main" id="{E9C0B65C-8E6A-4731-80C3-F67FBA930F68}"/>
                  </a:ext>
                </a:extLst>
              </p:cNvPr>
              <p:cNvSpPr/>
              <p:nvPr/>
            </p:nvSpPr>
            <p:spPr>
              <a:xfrm rot="17499169">
                <a:off x="710784" y="3869607"/>
                <a:ext cx="1388770" cy="21920"/>
              </a:xfrm>
              <a:custGeom>
                <a:avLst/>
                <a:gdLst>
                  <a:gd name="connsiteX0" fmla="*/ 0 w 1388770"/>
                  <a:gd name="connsiteY0" fmla="*/ 9942 h 19885"/>
                  <a:gd name="connsiteX1" fmla="*/ 1388770 w 1388770"/>
                  <a:gd name="connsiteY1" fmla="*/ 9942 h 19885"/>
                </a:gdLst>
                <a:ahLst/>
                <a:cxnLst>
                  <a:cxn ang="0">
                    <a:pos x="connsiteX0" y="connsiteY0"/>
                  </a:cxn>
                  <a:cxn ang="0">
                    <a:pos x="connsiteX1" y="connsiteY1"/>
                  </a:cxn>
                </a:cxnLst>
                <a:rect l="l" t="t" r="r" b="b"/>
                <a:pathLst>
                  <a:path w="1388770" h="19885">
                    <a:moveTo>
                      <a:pt x="0" y="9942"/>
                    </a:moveTo>
                    <a:lnTo>
                      <a:pt x="1388770"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504275" tIns="-18584" rIns="504274" bIns="-18582"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13" name="Freeform: Shape 12">
                <a:extLst>
                  <a:ext uri="{FF2B5EF4-FFF2-40B4-BE49-F238E27FC236}">
                    <a16:creationId xmlns:a16="http://schemas.microsoft.com/office/drawing/2014/main" id="{41F77B5D-1EFF-4391-8913-65B2C2517757}"/>
                  </a:ext>
                </a:extLst>
              </p:cNvPr>
              <p:cNvSpPr/>
              <p:nvPr/>
            </p:nvSpPr>
            <p:spPr>
              <a:xfrm>
                <a:off x="1687606" y="2855865"/>
                <a:ext cx="989824" cy="448964"/>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Conditions  Générales</a:t>
                </a:r>
              </a:p>
            </p:txBody>
          </p:sp>
          <p:sp>
            <p:nvSpPr>
              <p:cNvPr id="16" name="Freeform: Shape 15">
                <a:extLst>
                  <a:ext uri="{FF2B5EF4-FFF2-40B4-BE49-F238E27FC236}">
                    <a16:creationId xmlns:a16="http://schemas.microsoft.com/office/drawing/2014/main" id="{F827F80E-C86C-4511-B91B-AE8237BA8C4C}"/>
                  </a:ext>
                </a:extLst>
              </p:cNvPr>
              <p:cNvSpPr/>
              <p:nvPr/>
            </p:nvSpPr>
            <p:spPr>
              <a:xfrm rot="18209456">
                <a:off x="940847" y="4127762"/>
                <a:ext cx="928644" cy="21920"/>
              </a:xfrm>
              <a:custGeom>
                <a:avLst/>
                <a:gdLst>
                  <a:gd name="connsiteX0" fmla="*/ 0 w 928644"/>
                  <a:gd name="connsiteY0" fmla="*/ 9942 h 19885"/>
                  <a:gd name="connsiteX1" fmla="*/ 928644 w 928644"/>
                  <a:gd name="connsiteY1" fmla="*/ 9942 h 19885"/>
                </a:gdLst>
                <a:ahLst/>
                <a:cxnLst>
                  <a:cxn ang="0">
                    <a:pos x="connsiteX0" y="connsiteY0"/>
                  </a:cxn>
                  <a:cxn ang="0">
                    <a:pos x="connsiteX1" y="connsiteY1"/>
                  </a:cxn>
                </a:cxnLst>
                <a:rect l="l" t="t" r="r" b="b"/>
                <a:pathLst>
                  <a:path w="928644" h="19885">
                    <a:moveTo>
                      <a:pt x="0" y="9942"/>
                    </a:moveTo>
                    <a:lnTo>
                      <a:pt x="928644"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40354" tIns="-9956" rIns="340355" bIns="-9955"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17" name="Freeform: Shape 16">
                <a:extLst>
                  <a:ext uri="{FF2B5EF4-FFF2-40B4-BE49-F238E27FC236}">
                    <a16:creationId xmlns:a16="http://schemas.microsoft.com/office/drawing/2014/main" id="{FC3D9F46-4079-4568-BA37-732F3CF818C9}"/>
                  </a:ext>
                </a:extLst>
              </p:cNvPr>
              <p:cNvSpPr/>
              <p:nvPr/>
            </p:nvSpPr>
            <p:spPr>
              <a:xfrm>
                <a:off x="1687606" y="3455547"/>
                <a:ext cx="989824" cy="448964"/>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Code de planification</a:t>
                </a:r>
              </a:p>
            </p:txBody>
          </p:sp>
          <p:sp>
            <p:nvSpPr>
              <p:cNvPr id="20" name="Freeform: Shape 19">
                <a:extLst>
                  <a:ext uri="{FF2B5EF4-FFF2-40B4-BE49-F238E27FC236}">
                    <a16:creationId xmlns:a16="http://schemas.microsoft.com/office/drawing/2014/main" id="{A66233B0-929C-450C-9CEA-0FAB57D5676F}"/>
                  </a:ext>
                </a:extLst>
              </p:cNvPr>
              <p:cNvSpPr/>
              <p:nvPr/>
            </p:nvSpPr>
            <p:spPr>
              <a:xfrm rot="20037977">
                <a:off x="1090839" y="4390861"/>
                <a:ext cx="628659" cy="19885"/>
              </a:xfrm>
              <a:custGeom>
                <a:avLst/>
                <a:gdLst>
                  <a:gd name="connsiteX0" fmla="*/ 0 w 570294"/>
                  <a:gd name="connsiteY0" fmla="*/ 9942 h 19885"/>
                  <a:gd name="connsiteX1" fmla="*/ 570294 w 570294"/>
                  <a:gd name="connsiteY1" fmla="*/ 9942 h 19885"/>
                </a:gdLst>
                <a:ahLst/>
                <a:cxnLst>
                  <a:cxn ang="0">
                    <a:pos x="connsiteX0" y="connsiteY0"/>
                  </a:cxn>
                  <a:cxn ang="0">
                    <a:pos x="connsiteX1" y="connsiteY1"/>
                  </a:cxn>
                </a:cxnLst>
                <a:rect l="l" t="t" r="r" b="b"/>
                <a:pathLst>
                  <a:path w="570294" h="19885">
                    <a:moveTo>
                      <a:pt x="0" y="9942"/>
                    </a:moveTo>
                    <a:lnTo>
                      <a:pt x="570294"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12693" tIns="-3236" rIns="212692" bIns="-3236"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21" name="Freeform: Shape 20">
                <a:extLst>
                  <a:ext uri="{FF2B5EF4-FFF2-40B4-BE49-F238E27FC236}">
                    <a16:creationId xmlns:a16="http://schemas.microsoft.com/office/drawing/2014/main" id="{42C2FC8B-7566-4567-B8D9-E600CC0680CA}"/>
                  </a:ext>
                </a:extLst>
              </p:cNvPr>
              <p:cNvSpPr/>
              <p:nvPr/>
            </p:nvSpPr>
            <p:spPr>
              <a:xfrm>
                <a:off x="1687606" y="3967799"/>
                <a:ext cx="989824" cy="448964"/>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Code d'exploitation </a:t>
                </a:r>
              </a:p>
            </p:txBody>
          </p:sp>
          <p:sp>
            <p:nvSpPr>
              <p:cNvPr id="24" name="Freeform: Shape 23">
                <a:extLst>
                  <a:ext uri="{FF2B5EF4-FFF2-40B4-BE49-F238E27FC236}">
                    <a16:creationId xmlns:a16="http://schemas.microsoft.com/office/drawing/2014/main" id="{B8AF60F4-318E-4E9F-BBD4-32758DCEA71D}"/>
                  </a:ext>
                </a:extLst>
              </p:cNvPr>
              <p:cNvSpPr/>
              <p:nvPr/>
            </p:nvSpPr>
            <p:spPr>
              <a:xfrm rot="1604297">
                <a:off x="1088916" y="4645089"/>
                <a:ext cx="632506" cy="19885"/>
              </a:xfrm>
              <a:custGeom>
                <a:avLst/>
                <a:gdLst>
                  <a:gd name="connsiteX0" fmla="*/ 0 w 573784"/>
                  <a:gd name="connsiteY0" fmla="*/ 9942 h 19885"/>
                  <a:gd name="connsiteX1" fmla="*/ 573784 w 573784"/>
                  <a:gd name="connsiteY1" fmla="*/ 9942 h 19885"/>
                </a:gdLst>
                <a:ahLst/>
                <a:cxnLst>
                  <a:cxn ang="0">
                    <a:pos x="connsiteX0" y="connsiteY0"/>
                  </a:cxn>
                  <a:cxn ang="0">
                    <a:pos x="connsiteX1" y="connsiteY1"/>
                  </a:cxn>
                </a:cxnLst>
                <a:rect l="l" t="t" r="r" b="b"/>
                <a:pathLst>
                  <a:path w="573784" h="19885">
                    <a:moveTo>
                      <a:pt x="0" y="9942"/>
                    </a:moveTo>
                    <a:lnTo>
                      <a:pt x="573784"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13936" tIns="-3302" rIns="213935" bIns="-3302"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25" name="Freeform: Shape 24">
                <a:extLst>
                  <a:ext uri="{FF2B5EF4-FFF2-40B4-BE49-F238E27FC236}">
                    <a16:creationId xmlns:a16="http://schemas.microsoft.com/office/drawing/2014/main" id="{B1142B68-F087-4621-B574-5C422E1C0110}"/>
                  </a:ext>
                </a:extLst>
              </p:cNvPr>
              <p:cNvSpPr/>
              <p:nvPr/>
            </p:nvSpPr>
            <p:spPr>
              <a:xfrm>
                <a:off x="1687606" y="4500030"/>
                <a:ext cx="989824" cy="448964"/>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Code de raccordement</a:t>
                </a:r>
              </a:p>
            </p:txBody>
          </p:sp>
          <p:sp>
            <p:nvSpPr>
              <p:cNvPr id="28" name="Freeform: Shape 27">
                <a:extLst>
                  <a:ext uri="{FF2B5EF4-FFF2-40B4-BE49-F238E27FC236}">
                    <a16:creationId xmlns:a16="http://schemas.microsoft.com/office/drawing/2014/main" id="{AC65BDD1-41F1-44BD-9BF9-40528272411E}"/>
                  </a:ext>
                </a:extLst>
              </p:cNvPr>
              <p:cNvSpPr/>
              <p:nvPr/>
            </p:nvSpPr>
            <p:spPr>
              <a:xfrm rot="3475883">
                <a:off x="922595" y="4923934"/>
                <a:ext cx="965148" cy="21920"/>
              </a:xfrm>
              <a:custGeom>
                <a:avLst/>
                <a:gdLst>
                  <a:gd name="connsiteX0" fmla="*/ 0 w 965148"/>
                  <a:gd name="connsiteY0" fmla="*/ 9942 h 19885"/>
                  <a:gd name="connsiteX1" fmla="*/ 965148 w 965148"/>
                  <a:gd name="connsiteY1" fmla="*/ 9942 h 19885"/>
                </a:gdLst>
                <a:ahLst/>
                <a:cxnLst>
                  <a:cxn ang="0">
                    <a:pos x="connsiteX0" y="connsiteY0"/>
                  </a:cxn>
                  <a:cxn ang="0">
                    <a:pos x="connsiteX1" y="connsiteY1"/>
                  </a:cxn>
                </a:cxnLst>
                <a:rect l="l" t="t" r="r" b="b"/>
                <a:pathLst>
                  <a:path w="965148" h="19885">
                    <a:moveTo>
                      <a:pt x="0" y="9942"/>
                    </a:moveTo>
                    <a:lnTo>
                      <a:pt x="965148"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53359" tIns="-10641" rIns="353359" bIns="-10639"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29" name="Freeform: Shape 28">
                <a:extLst>
                  <a:ext uri="{FF2B5EF4-FFF2-40B4-BE49-F238E27FC236}">
                    <a16:creationId xmlns:a16="http://schemas.microsoft.com/office/drawing/2014/main" id="{AC4A1300-23B1-46AC-97A6-17DE7737D9E1}"/>
                  </a:ext>
                </a:extLst>
              </p:cNvPr>
              <p:cNvSpPr/>
              <p:nvPr/>
            </p:nvSpPr>
            <p:spPr>
              <a:xfrm>
                <a:off x="1687606" y="5059800"/>
                <a:ext cx="989824" cy="448964"/>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Code de marché </a:t>
                </a:r>
              </a:p>
            </p:txBody>
          </p:sp>
          <p:sp>
            <p:nvSpPr>
              <p:cNvPr id="32" name="Freeform: Shape 31">
                <a:extLst>
                  <a:ext uri="{FF2B5EF4-FFF2-40B4-BE49-F238E27FC236}">
                    <a16:creationId xmlns:a16="http://schemas.microsoft.com/office/drawing/2014/main" id="{A124A28E-C83E-458B-A38B-B6E44E35330C}"/>
                  </a:ext>
                </a:extLst>
              </p:cNvPr>
              <p:cNvSpPr/>
              <p:nvPr/>
            </p:nvSpPr>
            <p:spPr>
              <a:xfrm rot="4100831">
                <a:off x="710784" y="5160381"/>
                <a:ext cx="1388770" cy="21920"/>
              </a:xfrm>
              <a:custGeom>
                <a:avLst/>
                <a:gdLst>
                  <a:gd name="connsiteX0" fmla="*/ 0 w 1388770"/>
                  <a:gd name="connsiteY0" fmla="*/ 9942 h 19885"/>
                  <a:gd name="connsiteX1" fmla="*/ 1388770 w 1388770"/>
                  <a:gd name="connsiteY1" fmla="*/ 9942 h 19885"/>
                </a:gdLst>
                <a:ahLst/>
                <a:cxnLst>
                  <a:cxn ang="0">
                    <a:pos x="connsiteX0" y="connsiteY0"/>
                  </a:cxn>
                  <a:cxn ang="0">
                    <a:pos x="connsiteX1" y="connsiteY1"/>
                  </a:cxn>
                </a:cxnLst>
                <a:rect l="l" t="t" r="r" b="b"/>
                <a:pathLst>
                  <a:path w="1388770" h="19885">
                    <a:moveTo>
                      <a:pt x="0" y="9942"/>
                    </a:moveTo>
                    <a:lnTo>
                      <a:pt x="1388770"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504275" tIns="-18583" rIns="504275" bIns="-18582"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33" name="Freeform: Shape 32">
                <a:extLst>
                  <a:ext uri="{FF2B5EF4-FFF2-40B4-BE49-F238E27FC236}">
                    <a16:creationId xmlns:a16="http://schemas.microsoft.com/office/drawing/2014/main" id="{8DCA6A85-5225-4937-9485-187F9D6950DD}"/>
                  </a:ext>
                </a:extLst>
              </p:cNvPr>
              <p:cNvSpPr/>
              <p:nvPr/>
            </p:nvSpPr>
            <p:spPr>
              <a:xfrm>
                <a:off x="1687606" y="5568425"/>
                <a:ext cx="989824" cy="448964"/>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750" b="1" dirty="0">
                    <a:solidFill>
                      <a:prstClr val="white"/>
                    </a:solidFill>
                    <a:latin typeface="Source Sans Pro" panose="020B0503030403020204" pitchFamily="34" charset="0"/>
                    <a:ea typeface="Source Sans Pro" panose="020B0503030403020204" pitchFamily="34" charset="0"/>
                  </a:rPr>
                  <a:t>Code de comptage</a:t>
                </a:r>
              </a:p>
            </p:txBody>
          </p:sp>
          <p:sp>
            <p:nvSpPr>
              <p:cNvPr id="36" name="Freeform: Shape 35">
                <a:extLst>
                  <a:ext uri="{FF2B5EF4-FFF2-40B4-BE49-F238E27FC236}">
                    <a16:creationId xmlns:a16="http://schemas.microsoft.com/office/drawing/2014/main" id="{74CBF129-01B2-4FD4-B956-E2E75E2B97A5}"/>
                  </a:ext>
                </a:extLst>
              </p:cNvPr>
              <p:cNvSpPr/>
              <p:nvPr/>
            </p:nvSpPr>
            <p:spPr>
              <a:xfrm rot="4438704">
                <a:off x="476852" y="5407253"/>
                <a:ext cx="1856634" cy="21920"/>
              </a:xfrm>
              <a:custGeom>
                <a:avLst/>
                <a:gdLst>
                  <a:gd name="connsiteX0" fmla="*/ 0 w 1856634"/>
                  <a:gd name="connsiteY0" fmla="*/ 9942 h 19885"/>
                  <a:gd name="connsiteX1" fmla="*/ 1856634 w 1856634"/>
                  <a:gd name="connsiteY1" fmla="*/ 9942 h 19885"/>
                </a:gdLst>
                <a:ahLst/>
                <a:cxnLst>
                  <a:cxn ang="0">
                    <a:pos x="connsiteX0" y="connsiteY0"/>
                  </a:cxn>
                  <a:cxn ang="0">
                    <a:pos x="connsiteX1" y="connsiteY1"/>
                  </a:cxn>
                </a:cxnLst>
                <a:rect l="l" t="t" r="r" b="b"/>
                <a:pathLst>
                  <a:path w="1856634" h="19885">
                    <a:moveTo>
                      <a:pt x="0" y="9942"/>
                    </a:moveTo>
                    <a:lnTo>
                      <a:pt x="1856634" y="9942"/>
                    </a:lnTo>
                  </a:path>
                </a:pathLst>
              </a:custGeom>
              <a:noFill/>
              <a:ln w="1905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70952" tIns="-27356" rIns="670950" bIns="-27355" numCol="1" spcCol="1270" anchor="ctr" anchorCtr="0">
                <a:noAutofit/>
              </a:bodyPr>
              <a:lstStyle/>
              <a:p>
                <a:pPr algn="ctr" defTabSz="200025">
                  <a:lnSpc>
                    <a:spcPct val="90000"/>
                  </a:lnSpc>
                  <a:spcBef>
                    <a:spcPct val="0"/>
                  </a:spcBef>
                  <a:spcAft>
                    <a:spcPct val="35000"/>
                  </a:spcAft>
                  <a:defRPr/>
                </a:pPr>
                <a:endParaRPr lang="fr-FR" sz="450">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37" name="Freeform: Shape 36">
                <a:extLst>
                  <a:ext uri="{FF2B5EF4-FFF2-40B4-BE49-F238E27FC236}">
                    <a16:creationId xmlns:a16="http://schemas.microsoft.com/office/drawing/2014/main" id="{88759CF9-B97A-497E-81E5-306A2BA78E35}"/>
                  </a:ext>
                </a:extLst>
              </p:cNvPr>
              <p:cNvSpPr/>
              <p:nvPr/>
            </p:nvSpPr>
            <p:spPr>
              <a:xfrm>
                <a:off x="1687606" y="6102138"/>
                <a:ext cx="989824" cy="458212"/>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675" b="1" dirty="0">
                    <a:solidFill>
                      <a:prstClr val="white"/>
                    </a:solidFill>
                    <a:latin typeface="Source Sans Pro" panose="020B0503030403020204" pitchFamily="34" charset="0"/>
                    <a:ea typeface="Source Sans Pro" panose="020B0503030403020204" pitchFamily="34" charset="0"/>
                  </a:rPr>
                  <a:t>Code de formation des opérateurs du système </a:t>
                </a:r>
              </a:p>
            </p:txBody>
          </p:sp>
        </p:grpSp>
        <p:sp>
          <p:nvSpPr>
            <p:cNvPr id="38" name="Freeform: Shape 37">
              <a:extLst>
                <a:ext uri="{FF2B5EF4-FFF2-40B4-BE49-F238E27FC236}">
                  <a16:creationId xmlns:a16="http://schemas.microsoft.com/office/drawing/2014/main" id="{8FB738D6-D0A3-407D-947C-113317CC7543}"/>
                </a:ext>
              </a:extLst>
            </p:cNvPr>
            <p:cNvSpPr/>
            <p:nvPr/>
          </p:nvSpPr>
          <p:spPr>
            <a:xfrm>
              <a:off x="2059805" y="6105289"/>
              <a:ext cx="553018" cy="19083"/>
            </a:xfrm>
            <a:custGeom>
              <a:avLst/>
              <a:gdLst>
                <a:gd name="connsiteX0" fmla="*/ 0 w 359171"/>
                <a:gd name="connsiteY0" fmla="*/ 9942 h 19885"/>
                <a:gd name="connsiteX1" fmla="*/ 359171 w 359171"/>
                <a:gd name="connsiteY1" fmla="*/ 9942 h 19885"/>
              </a:gdLst>
              <a:ahLst/>
              <a:cxnLst>
                <a:cxn ang="0">
                  <a:pos x="connsiteX0" y="connsiteY0"/>
                </a:cxn>
                <a:cxn ang="0">
                  <a:pos x="connsiteX1" y="connsiteY1"/>
                </a:cxn>
              </a:cxnLst>
              <a:rect l="l" t="t" r="r" b="b"/>
              <a:pathLst>
                <a:path w="359171" h="19885">
                  <a:moveTo>
                    <a:pt x="0" y="9942"/>
                  </a:moveTo>
                  <a:lnTo>
                    <a:pt x="359171" y="9942"/>
                  </a:lnTo>
                </a:path>
              </a:pathLst>
            </a:custGeom>
            <a:noFill/>
            <a:ln w="19050"/>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37480" tIns="723" rIns="137480" bIns="722" numCol="1" spcCol="1270" anchor="ctr" anchorCtr="0">
              <a:noAutofit/>
            </a:bodyPr>
            <a:lstStyle/>
            <a:p>
              <a:pPr algn="ctr" defTabSz="166688">
                <a:lnSpc>
                  <a:spcPct val="90000"/>
                </a:lnSpc>
                <a:spcBef>
                  <a:spcPct val="0"/>
                </a:spcBef>
                <a:spcAft>
                  <a:spcPct val="35000"/>
                </a:spcAft>
                <a:defRPr/>
              </a:pPr>
              <a:endParaRPr lang="fr-FR" sz="375">
                <a:solidFill>
                  <a:prstClr val="black">
                    <a:hueOff val="0"/>
                    <a:satOff val="0"/>
                    <a:lumOff val="0"/>
                    <a:alphaOff val="0"/>
                  </a:prstClr>
                </a:solidFill>
                <a:latin typeface="Source Sans Pro" panose="020B0503030403020204" pitchFamily="34" charset="0"/>
                <a:ea typeface="Source Sans Pro" panose="020B0503030403020204" pitchFamily="34" charset="0"/>
              </a:endParaRPr>
            </a:p>
          </p:txBody>
        </p:sp>
        <p:sp>
          <p:nvSpPr>
            <p:cNvPr id="39" name="Freeform: Shape 38">
              <a:extLst>
                <a:ext uri="{FF2B5EF4-FFF2-40B4-BE49-F238E27FC236}">
                  <a16:creationId xmlns:a16="http://schemas.microsoft.com/office/drawing/2014/main" id="{2F46E2D0-8F49-4B36-BBFD-C797D3140940}"/>
                </a:ext>
              </a:extLst>
            </p:cNvPr>
            <p:cNvSpPr/>
            <p:nvPr/>
          </p:nvSpPr>
          <p:spPr>
            <a:xfrm>
              <a:off x="2612824" y="5899399"/>
              <a:ext cx="894038" cy="430863"/>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4">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defRPr/>
              </a:pPr>
              <a:r>
                <a:rPr lang="fr-FR" sz="1350" dirty="0" err="1">
                  <a:solidFill>
                    <a:prstClr val="white"/>
                  </a:solidFill>
                  <a:latin typeface="Source Sans Pro" panose="020B0503030403020204" pitchFamily="34" charset="0"/>
                  <a:ea typeface="Source Sans Pro" panose="020B0503030403020204" pitchFamily="34" charset="0"/>
                </a:rPr>
                <a:t>OpTC</a:t>
              </a:r>
              <a:endParaRPr lang="fr-FR" sz="1350" dirty="0">
                <a:solidFill>
                  <a:prstClr val="white"/>
                </a:solidFill>
                <a:latin typeface="Source Sans Pro" panose="020B0503030403020204" pitchFamily="34" charset="0"/>
                <a:ea typeface="Source Sans Pro" panose="020B0503030403020204" pitchFamily="34" charset="0"/>
              </a:endParaRPr>
            </a:p>
          </p:txBody>
        </p:sp>
      </p:grpSp>
    </p:spTree>
    <p:extLst>
      <p:ext uri="{BB962C8B-B14F-4D97-AF65-F5344CB8AC3E}">
        <p14:creationId xmlns:p14="http://schemas.microsoft.com/office/powerpoint/2010/main" val="4231749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1+#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1+#ppt_w/2"/>
                                          </p:val>
                                        </p:tav>
                                        <p:tav tm="100000">
                                          <p:val>
                                            <p:strVal val="#ppt_x"/>
                                          </p:val>
                                        </p:tav>
                                      </p:tavLst>
                                    </p:anim>
                                    <p:anim calcmode="lin" valueType="num">
                                      <p:cBhvr additive="base">
                                        <p:cTn id="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1+#ppt_w/2"/>
                                          </p:val>
                                        </p:tav>
                                        <p:tav tm="100000">
                                          <p:val>
                                            <p:strVal val="#ppt_x"/>
                                          </p:val>
                                        </p:tav>
                                      </p:tavLst>
                                    </p:anim>
                                    <p:anim calcmode="lin" valueType="num">
                                      <p:cBhvr additive="base">
                                        <p:cTn id="32"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1+#ppt_w/2"/>
                                          </p:val>
                                        </p:tav>
                                        <p:tav tm="100000">
                                          <p:val>
                                            <p:strVal val="#ppt_x"/>
                                          </p:val>
                                        </p:tav>
                                      </p:tavLst>
                                    </p:anim>
                                    <p:anim calcmode="lin" valueType="num">
                                      <p:cBhvr additive="base">
                                        <p:cTn id="38"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additive="base">
                                        <p:cTn id="49" dur="500" fill="hold"/>
                                        <p:tgtEl>
                                          <p:spTgt spid="48"/>
                                        </p:tgtEl>
                                        <p:attrNameLst>
                                          <p:attrName>ppt_x</p:attrName>
                                        </p:attrNameLst>
                                      </p:cBhvr>
                                      <p:tavLst>
                                        <p:tav tm="0">
                                          <p:val>
                                            <p:strVal val="1+#ppt_w/2"/>
                                          </p:val>
                                        </p:tav>
                                        <p:tav tm="100000">
                                          <p:val>
                                            <p:strVal val="#ppt_x"/>
                                          </p:val>
                                        </p:tav>
                                      </p:tavLst>
                                    </p:anim>
                                    <p:anim calcmode="lin" valueType="num">
                                      <p:cBhvr additive="base">
                                        <p:cTn id="50"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8" grpId="0" animBg="1"/>
      <p:bldP spid="47" grpId="0" animBg="1"/>
      <p:bldP spid="46" grpId="0" animBg="1"/>
      <p:bldP spid="45" grpId="0" animBg="1"/>
      <p:bldP spid="44" grpId="0" animBg="1"/>
      <p:bldP spid="43" grpId="0" animBg="1"/>
      <p:bldP spid="4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3">
            <a:extLst>
              <a:ext uri="{FF2B5EF4-FFF2-40B4-BE49-F238E27FC236}">
                <a16:creationId xmlns:a16="http://schemas.microsoft.com/office/drawing/2014/main" id="{9CAA6807-FCD7-43A1-BD23-40E68760BD99}"/>
              </a:ext>
            </a:extLst>
          </p:cNvPr>
          <p:cNvSpPr>
            <a:spLocks noGrp="1"/>
          </p:cNvSpPr>
          <p:nvPr>
            <p:ph type="body" sz="half" idx="2"/>
          </p:nvPr>
        </p:nvSpPr>
        <p:spPr>
          <a:xfrm>
            <a:off x="200183" y="754272"/>
            <a:ext cx="2468880" cy="3291840"/>
          </a:xfrm>
          <a:ln w="38100">
            <a:solidFill>
              <a:schemeClr val="accent2">
                <a:hueOff val="0"/>
                <a:satOff val="0"/>
                <a:lumOff val="0"/>
              </a:schemeClr>
            </a:solidFill>
          </a:ln>
        </p:spPr>
        <p:txBody>
          <a:bodyPr anchor="ctr">
            <a:normAutofit/>
          </a:bodyPr>
          <a:lstStyle/>
          <a:p>
            <a:pPr algn="ctr"/>
            <a:r>
              <a:rPr lang="fr" sz="2400" b="1" dirty="0">
                <a:solidFill>
                  <a:srgbClr val="8E1D36"/>
                </a:solidFill>
                <a:latin typeface="Source Sans Pro" panose="020B0503030403020204" pitchFamily="34" charset="0"/>
                <a:ea typeface="Source Sans Pro" panose="020B0503030403020204" pitchFamily="34" charset="0"/>
              </a:rPr>
              <a:t>Codes du marché régional de l'électricité de l'Afrique de l'Ouest</a:t>
            </a:r>
          </a:p>
          <a:p>
            <a:pPr algn="ctr"/>
            <a:r>
              <a:rPr lang="fr" sz="2400" b="1" dirty="0">
                <a:solidFill>
                  <a:srgbClr val="8E1D36"/>
                </a:solidFill>
                <a:latin typeface="Source Sans Pro" panose="020B0503030403020204" pitchFamily="34" charset="0"/>
                <a:ea typeface="Source Sans Pro" panose="020B0503030403020204" pitchFamily="34" charset="0"/>
              </a:rPr>
              <a:t>(CMRE-OA) ou </a:t>
            </a:r>
            <a:r>
              <a:rPr lang="fr-FR" sz="2400" b="1" dirty="0">
                <a:solidFill>
                  <a:srgbClr val="8E1D36"/>
                </a:solidFill>
                <a:latin typeface="Source Sans Pro" panose="020B0503030403020204" pitchFamily="34" charset="0"/>
                <a:ea typeface="Source Sans Pro" panose="020B0503030403020204" pitchFamily="34" charset="0"/>
              </a:rPr>
              <a:t>Codes du MRE</a:t>
            </a:r>
            <a:endParaRPr lang="fr" sz="2400" b="1" dirty="0">
              <a:solidFill>
                <a:srgbClr val="8E1D36"/>
              </a:solidFill>
              <a:latin typeface="Source Sans Pro" panose="020B0503030403020204" pitchFamily="34" charset="0"/>
              <a:ea typeface="Source Sans Pro" panose="020B0503030403020204" pitchFamily="34" charset="0"/>
            </a:endParaRPr>
          </a:p>
        </p:txBody>
      </p:sp>
      <p:sp>
        <p:nvSpPr>
          <p:cNvPr id="3" name="Straight Connector 2">
            <a:extLst>
              <a:ext uri="{FF2B5EF4-FFF2-40B4-BE49-F238E27FC236}">
                <a16:creationId xmlns:a16="http://schemas.microsoft.com/office/drawing/2014/main" id="{E334D173-60BE-F478-C890-838C4755DBDE}"/>
              </a:ext>
            </a:extLst>
          </p:cNvPr>
          <p:cNvSpPr/>
          <p:nvPr/>
        </p:nvSpPr>
        <p:spPr>
          <a:xfrm>
            <a:off x="2747141" y="75438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4" name="Freeform: Shape 3">
            <a:extLst>
              <a:ext uri="{FF2B5EF4-FFF2-40B4-BE49-F238E27FC236}">
                <a16:creationId xmlns:a16="http://schemas.microsoft.com/office/drawing/2014/main" id="{A959B611-78F2-558D-375D-D740006E5155}"/>
              </a:ext>
            </a:extLst>
          </p:cNvPr>
          <p:cNvSpPr/>
          <p:nvPr/>
        </p:nvSpPr>
        <p:spPr>
          <a:xfrm>
            <a:off x="2748156" y="790034"/>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Glossaire et définitions (GD)</a:t>
            </a:r>
          </a:p>
        </p:txBody>
      </p:sp>
      <p:sp>
        <p:nvSpPr>
          <p:cNvPr id="6" name="Straight Connector 5">
            <a:extLst>
              <a:ext uri="{FF2B5EF4-FFF2-40B4-BE49-F238E27FC236}">
                <a16:creationId xmlns:a16="http://schemas.microsoft.com/office/drawing/2014/main" id="{9C4E6EE1-C595-B051-8116-692A997F50A6}"/>
              </a:ext>
            </a:extLst>
          </p:cNvPr>
          <p:cNvSpPr/>
          <p:nvPr/>
        </p:nvSpPr>
        <p:spPr>
          <a:xfrm>
            <a:off x="2747141" y="116586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9" name="Straight Connector 8">
            <a:extLst>
              <a:ext uri="{FF2B5EF4-FFF2-40B4-BE49-F238E27FC236}">
                <a16:creationId xmlns:a16="http://schemas.microsoft.com/office/drawing/2014/main" id="{FCC2F1CB-8921-8F56-2F85-BE5958AF3491}"/>
              </a:ext>
            </a:extLst>
          </p:cNvPr>
          <p:cNvSpPr/>
          <p:nvPr/>
        </p:nvSpPr>
        <p:spPr>
          <a:xfrm>
            <a:off x="2747141" y="240030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12" name="Straight Connector 11">
            <a:extLst>
              <a:ext uri="{FF2B5EF4-FFF2-40B4-BE49-F238E27FC236}">
                <a16:creationId xmlns:a16="http://schemas.microsoft.com/office/drawing/2014/main" id="{B29A39D5-2880-38C5-3FED-D4F1D40835C2}"/>
              </a:ext>
            </a:extLst>
          </p:cNvPr>
          <p:cNvSpPr/>
          <p:nvPr/>
        </p:nvSpPr>
        <p:spPr>
          <a:xfrm>
            <a:off x="2747141" y="281178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14" name="Straight Connector 13">
            <a:extLst>
              <a:ext uri="{FF2B5EF4-FFF2-40B4-BE49-F238E27FC236}">
                <a16:creationId xmlns:a16="http://schemas.microsoft.com/office/drawing/2014/main" id="{DBF8E1E2-3419-C236-EB72-29A8959D10A9}"/>
              </a:ext>
            </a:extLst>
          </p:cNvPr>
          <p:cNvSpPr/>
          <p:nvPr/>
        </p:nvSpPr>
        <p:spPr>
          <a:xfrm>
            <a:off x="2747141" y="363474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16" name="Straight Connector 15">
            <a:extLst>
              <a:ext uri="{FF2B5EF4-FFF2-40B4-BE49-F238E27FC236}">
                <a16:creationId xmlns:a16="http://schemas.microsoft.com/office/drawing/2014/main" id="{B9B3512C-4096-6814-EB0B-741A882A6B89}"/>
              </a:ext>
            </a:extLst>
          </p:cNvPr>
          <p:cNvSpPr/>
          <p:nvPr/>
        </p:nvSpPr>
        <p:spPr>
          <a:xfrm>
            <a:off x="2750058" y="404622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2" name="Straight Connector 1">
            <a:extLst>
              <a:ext uri="{FF2B5EF4-FFF2-40B4-BE49-F238E27FC236}">
                <a16:creationId xmlns:a16="http://schemas.microsoft.com/office/drawing/2014/main" id="{9BEB428D-A008-8CCF-0885-8375107D14B2}"/>
              </a:ext>
            </a:extLst>
          </p:cNvPr>
          <p:cNvSpPr/>
          <p:nvPr/>
        </p:nvSpPr>
        <p:spPr>
          <a:xfrm>
            <a:off x="2747141" y="157734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5" name="Straight Connector 4">
            <a:extLst>
              <a:ext uri="{FF2B5EF4-FFF2-40B4-BE49-F238E27FC236}">
                <a16:creationId xmlns:a16="http://schemas.microsoft.com/office/drawing/2014/main" id="{8A8809F5-B59E-322A-D2A4-4D62BA8B3F54}"/>
              </a:ext>
            </a:extLst>
          </p:cNvPr>
          <p:cNvSpPr/>
          <p:nvPr/>
        </p:nvSpPr>
        <p:spPr>
          <a:xfrm>
            <a:off x="2750058" y="198882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7" name="Straight Connector 6">
            <a:extLst>
              <a:ext uri="{FF2B5EF4-FFF2-40B4-BE49-F238E27FC236}">
                <a16:creationId xmlns:a16="http://schemas.microsoft.com/office/drawing/2014/main" id="{FD383FF8-67E0-DDF2-74C0-A7392BE6F7BC}"/>
              </a:ext>
            </a:extLst>
          </p:cNvPr>
          <p:cNvSpPr/>
          <p:nvPr/>
        </p:nvSpPr>
        <p:spPr>
          <a:xfrm>
            <a:off x="2750058" y="3223260"/>
            <a:ext cx="6036056" cy="0"/>
          </a:xfrm>
          <a:prstGeom prst="line">
            <a:avLst/>
          </a:prstGeom>
          <a:ln w="38100"/>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fr-FR" sz="1950">
              <a:latin typeface="Source Sans Pro" panose="020B0503030403020204" pitchFamily="34" charset="0"/>
              <a:ea typeface="Source Sans Pro" panose="020B0503030403020204" pitchFamily="34" charset="0"/>
            </a:endParaRPr>
          </a:p>
        </p:txBody>
      </p:sp>
      <p:sp>
        <p:nvSpPr>
          <p:cNvPr id="18" name="Freeform: Shape 17">
            <a:extLst>
              <a:ext uri="{FF2B5EF4-FFF2-40B4-BE49-F238E27FC236}">
                <a16:creationId xmlns:a16="http://schemas.microsoft.com/office/drawing/2014/main" id="{4FD94D84-C0A9-4637-E0B2-1E8F649DCDD9}"/>
              </a:ext>
            </a:extLst>
          </p:cNvPr>
          <p:cNvSpPr/>
          <p:nvPr/>
        </p:nvSpPr>
        <p:spPr>
          <a:xfrm>
            <a:off x="2750058" y="1200150"/>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Conditions Générales (CG)</a:t>
            </a:r>
          </a:p>
        </p:txBody>
      </p:sp>
      <p:sp>
        <p:nvSpPr>
          <p:cNvPr id="19" name="Freeform: Shape 18">
            <a:extLst>
              <a:ext uri="{FF2B5EF4-FFF2-40B4-BE49-F238E27FC236}">
                <a16:creationId xmlns:a16="http://schemas.microsoft.com/office/drawing/2014/main" id="{01DA8680-AED6-4FEE-DDC4-4A19E657DCCD}"/>
              </a:ext>
            </a:extLst>
          </p:cNvPr>
          <p:cNvSpPr/>
          <p:nvPr/>
        </p:nvSpPr>
        <p:spPr>
          <a:xfrm>
            <a:off x="2750058" y="1635085"/>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Code de planification (PC)</a:t>
            </a:r>
          </a:p>
        </p:txBody>
      </p:sp>
      <p:sp>
        <p:nvSpPr>
          <p:cNvPr id="20" name="Freeform: Shape 19">
            <a:extLst>
              <a:ext uri="{FF2B5EF4-FFF2-40B4-BE49-F238E27FC236}">
                <a16:creationId xmlns:a16="http://schemas.microsoft.com/office/drawing/2014/main" id="{04715F30-2C23-B307-B1A8-49710B643A10}"/>
              </a:ext>
            </a:extLst>
          </p:cNvPr>
          <p:cNvSpPr/>
          <p:nvPr/>
        </p:nvSpPr>
        <p:spPr>
          <a:xfrm>
            <a:off x="2750058" y="2026973"/>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Code d’exploitation (OC)</a:t>
            </a:r>
          </a:p>
        </p:txBody>
      </p:sp>
      <p:sp>
        <p:nvSpPr>
          <p:cNvPr id="21" name="Freeform: Shape 20">
            <a:extLst>
              <a:ext uri="{FF2B5EF4-FFF2-40B4-BE49-F238E27FC236}">
                <a16:creationId xmlns:a16="http://schemas.microsoft.com/office/drawing/2014/main" id="{0C9B6FAC-81B7-F31C-2B87-BFDBC731E22F}"/>
              </a:ext>
            </a:extLst>
          </p:cNvPr>
          <p:cNvSpPr/>
          <p:nvPr/>
        </p:nvSpPr>
        <p:spPr>
          <a:xfrm>
            <a:off x="2750058" y="2436671"/>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Code de raccordement (CC)</a:t>
            </a:r>
          </a:p>
        </p:txBody>
      </p:sp>
      <p:sp>
        <p:nvSpPr>
          <p:cNvPr id="22" name="Freeform: Shape 21">
            <a:extLst>
              <a:ext uri="{FF2B5EF4-FFF2-40B4-BE49-F238E27FC236}">
                <a16:creationId xmlns:a16="http://schemas.microsoft.com/office/drawing/2014/main" id="{B23DF0FC-303C-9A00-CE89-020C5789A0A1}"/>
              </a:ext>
            </a:extLst>
          </p:cNvPr>
          <p:cNvSpPr/>
          <p:nvPr/>
        </p:nvSpPr>
        <p:spPr>
          <a:xfrm>
            <a:off x="2750058" y="2881993"/>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Code du marché (MC)</a:t>
            </a:r>
          </a:p>
        </p:txBody>
      </p:sp>
      <p:sp>
        <p:nvSpPr>
          <p:cNvPr id="23" name="Freeform: Shape 22">
            <a:extLst>
              <a:ext uri="{FF2B5EF4-FFF2-40B4-BE49-F238E27FC236}">
                <a16:creationId xmlns:a16="http://schemas.microsoft.com/office/drawing/2014/main" id="{6B716F51-06D0-3F9B-4DE8-B78A6B6C0B2D}"/>
              </a:ext>
            </a:extLst>
          </p:cNvPr>
          <p:cNvSpPr/>
          <p:nvPr/>
        </p:nvSpPr>
        <p:spPr>
          <a:xfrm>
            <a:off x="2750058" y="3229345"/>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Code de comptage (MTC)</a:t>
            </a:r>
          </a:p>
        </p:txBody>
      </p:sp>
      <p:sp>
        <p:nvSpPr>
          <p:cNvPr id="24" name="Freeform: Shape 23">
            <a:extLst>
              <a:ext uri="{FF2B5EF4-FFF2-40B4-BE49-F238E27FC236}">
                <a16:creationId xmlns:a16="http://schemas.microsoft.com/office/drawing/2014/main" id="{93EB9FDB-49B5-4165-FF00-1D9612F05D20}"/>
              </a:ext>
            </a:extLst>
          </p:cNvPr>
          <p:cNvSpPr/>
          <p:nvPr/>
        </p:nvSpPr>
        <p:spPr>
          <a:xfrm>
            <a:off x="2750058" y="3647948"/>
            <a:ext cx="6035040" cy="34290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pPr marL="428625" indent="-428625">
              <a:buFont typeface="Wingdings" panose="05000000000000000000" pitchFamily="2" charset="2"/>
              <a:buChar char="q"/>
            </a:pPr>
            <a:r>
              <a:rPr lang="fr" sz="1950" dirty="0">
                <a:latin typeface="Source Sans Pro" panose="020B0503030403020204" pitchFamily="34" charset="0"/>
                <a:ea typeface="Source Sans Pro" panose="020B0503030403020204" pitchFamily="34" charset="0"/>
              </a:rPr>
              <a:t>Code de formation des opérateurs ( </a:t>
            </a:r>
            <a:r>
              <a:rPr lang="fr" sz="1950" dirty="0" err="1">
                <a:latin typeface="Source Sans Pro" panose="020B0503030403020204" pitchFamily="34" charset="0"/>
                <a:ea typeface="Source Sans Pro" panose="020B0503030403020204" pitchFamily="34" charset="0"/>
              </a:rPr>
              <a:t>OpTC </a:t>
            </a:r>
            <a:r>
              <a:rPr lang="fr" sz="1950" dirty="0">
                <a:latin typeface="Source Sans Pro" panose="020B0503030403020204" pitchFamily="34" charset="0"/>
                <a:ea typeface="Source Sans Pro" panose="020B0503030403020204" pitchFamily="34" charset="0"/>
              </a:rPr>
              <a:t>)</a:t>
            </a:r>
          </a:p>
        </p:txBody>
      </p:sp>
      <p:sp>
        <p:nvSpPr>
          <p:cNvPr id="25" name="Freeform: Shape 24">
            <a:extLst>
              <a:ext uri="{FF2B5EF4-FFF2-40B4-BE49-F238E27FC236}">
                <a16:creationId xmlns:a16="http://schemas.microsoft.com/office/drawing/2014/main" id="{5CFE99E3-8C59-AD8B-4D26-98D47788A863}"/>
              </a:ext>
            </a:extLst>
          </p:cNvPr>
          <p:cNvSpPr/>
          <p:nvPr/>
        </p:nvSpPr>
        <p:spPr>
          <a:xfrm>
            <a:off x="219131" y="4139711"/>
            <a:ext cx="8572500" cy="617220"/>
          </a:xfrm>
          <a:custGeom>
            <a:avLst/>
            <a:gdLst>
              <a:gd name="connsiteX0" fmla="*/ 0 w 7684513"/>
              <a:gd name="connsiteY0" fmla="*/ 0 h 811477"/>
              <a:gd name="connsiteX1" fmla="*/ 7684513 w 7684513"/>
              <a:gd name="connsiteY1" fmla="*/ 0 h 811477"/>
              <a:gd name="connsiteX2" fmla="*/ 7684513 w 7684513"/>
              <a:gd name="connsiteY2" fmla="*/ 811477 h 811477"/>
              <a:gd name="connsiteX3" fmla="*/ 0 w 7684513"/>
              <a:gd name="connsiteY3" fmla="*/ 811477 h 811477"/>
              <a:gd name="connsiteX4" fmla="*/ 0 w 7684513"/>
              <a:gd name="connsiteY4" fmla="*/ 0 h 81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4513" h="811477">
                <a:moveTo>
                  <a:pt x="0" y="0"/>
                </a:moveTo>
                <a:lnTo>
                  <a:pt x="7684513" y="0"/>
                </a:lnTo>
                <a:lnTo>
                  <a:pt x="7684513" y="811477"/>
                </a:lnTo>
                <a:lnTo>
                  <a:pt x="0" y="81147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2865" tIns="62865" rIns="62865" bIns="62865" numCol="1" spcCol="1270" anchor="ctr" anchorCtr="0">
            <a:noAutofit/>
          </a:bodyPr>
          <a:lstStyle/>
          <a:p>
            <a:r>
              <a:rPr lang="fr" sz="2100" dirty="0">
                <a:latin typeface="Source Sans Pro" panose="020B0503030403020204" pitchFamily="34" charset="0"/>
                <a:ea typeface="Source Sans Pro" panose="020B0503030403020204" pitchFamily="34" charset="0"/>
              </a:rPr>
              <a:t>Les </a:t>
            </a:r>
            <a:r>
              <a:rPr lang="fr-FR" sz="2100" b="1" dirty="0">
                <a:latin typeface="Source Sans Pro" panose="020B0503030403020204" pitchFamily="34" charset="0"/>
                <a:ea typeface="Source Sans Pro" panose="020B0503030403020204" pitchFamily="34" charset="0"/>
              </a:rPr>
              <a:t>Codes du MRE</a:t>
            </a:r>
            <a:r>
              <a:rPr lang="fr" sz="2100" b="1" dirty="0">
                <a:latin typeface="Source Sans Pro" panose="020B0503030403020204" pitchFamily="34" charset="0"/>
                <a:ea typeface="Source Sans Pro" panose="020B0503030403020204" pitchFamily="34" charset="0"/>
              </a:rPr>
              <a:t> </a:t>
            </a:r>
            <a:r>
              <a:rPr lang="fr" sz="2100" dirty="0">
                <a:latin typeface="Source Sans Pro" panose="020B0503030403020204" pitchFamily="34" charset="0"/>
                <a:ea typeface="Source Sans Pro" panose="020B0503030403020204" pitchFamily="34" charset="0"/>
              </a:rPr>
              <a:t>ont été approuvés par la décision n° 018/ERERA/25 du </a:t>
            </a:r>
            <a:r>
              <a:rPr lang="fr" sz="2100" b="1" dirty="0">
                <a:latin typeface="Source Sans Pro" panose="020B0503030403020204" pitchFamily="34" charset="0"/>
                <a:ea typeface="Source Sans Pro" panose="020B0503030403020204" pitchFamily="34" charset="0"/>
              </a:rPr>
              <a:t>13 septembre 2025 </a:t>
            </a:r>
            <a:r>
              <a:rPr lang="fr" sz="2100" dirty="0">
                <a:latin typeface="Source Sans Pro" panose="020B0503030403020204" pitchFamily="34" charset="0"/>
                <a:ea typeface="Source Sans Pro" panose="020B0503030403020204" pitchFamily="34" charset="0"/>
              </a:rPr>
              <a:t>. </a:t>
            </a:r>
          </a:p>
        </p:txBody>
      </p:sp>
    </p:spTree>
    <p:extLst>
      <p:ext uri="{BB962C8B-B14F-4D97-AF65-F5344CB8AC3E}">
        <p14:creationId xmlns:p14="http://schemas.microsoft.com/office/powerpoint/2010/main" val="345060055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olo 1">
            <a:extLst>
              <a:ext uri="{FF2B5EF4-FFF2-40B4-BE49-F238E27FC236}">
                <a16:creationId xmlns:a16="http://schemas.microsoft.com/office/drawing/2014/main" id="{BBD81DD5-A668-44A7-8670-80E70EA5F7AD}"/>
              </a:ext>
            </a:extLst>
          </p:cNvPr>
          <p:cNvSpPr txBox="1">
            <a:spLocks/>
          </p:cNvSpPr>
          <p:nvPr/>
        </p:nvSpPr>
        <p:spPr>
          <a:xfrm>
            <a:off x="1181100" y="715007"/>
            <a:ext cx="6675120" cy="285756"/>
          </a:xfrm>
        </p:spPr>
        <p:txBody>
          <a:bodyPr anchor="t"/>
          <a:lstStyle>
            <a:lvl1pPr algn="l" defTabSz="914400" rtl="0" eaLnBrk="1" latinLnBrk="0" hangingPunct="1">
              <a:lnSpc>
                <a:spcPct val="90000"/>
              </a:lnSpc>
              <a:spcBef>
                <a:spcPct val="0"/>
              </a:spcBef>
              <a:buNone/>
              <a:defRPr sz="2800" kern="1200">
                <a:solidFill>
                  <a:schemeClr val="tx1"/>
                </a:solidFill>
                <a:latin typeface="Source Sans Pro" panose="020B0503030403020204" pitchFamily="34" charset="0"/>
                <a:ea typeface="+mj-ea"/>
                <a:cs typeface="+mj-cs"/>
              </a:defRPr>
            </a:lvl1pPr>
          </a:lstStyle>
          <a:p>
            <a:pPr algn="ctr">
              <a:lnSpc>
                <a:spcPct val="100000"/>
              </a:lnSpc>
            </a:pPr>
            <a:r>
              <a:rPr lang="fr-FR" sz="1500" b="1" dirty="0">
                <a:solidFill>
                  <a:srgbClr val="8E1D36"/>
                </a:solidFill>
                <a:ea typeface="Source Sans Pro" panose="020B0503030403020204" pitchFamily="34" charset="0"/>
              </a:rPr>
              <a:t>QUELQUES PARTICULARITES DES CODES DU MRE</a:t>
            </a:r>
            <a:endParaRPr lang="fr-FR" sz="1500" b="1" dirty="0">
              <a:ea typeface="Source Sans Pro" panose="020B0503030403020204" pitchFamily="34" charset="0"/>
            </a:endParaRPr>
          </a:p>
        </p:txBody>
      </p:sp>
      <p:sp>
        <p:nvSpPr>
          <p:cNvPr id="65" name="TextBox 64">
            <a:extLst>
              <a:ext uri="{FF2B5EF4-FFF2-40B4-BE49-F238E27FC236}">
                <a16:creationId xmlns:a16="http://schemas.microsoft.com/office/drawing/2014/main" id="{4AF8F386-0C67-490D-A91C-8DC2F0E2523C}"/>
              </a:ext>
            </a:extLst>
          </p:cNvPr>
          <p:cNvSpPr txBox="1"/>
          <p:nvPr/>
        </p:nvSpPr>
        <p:spPr>
          <a:xfrm>
            <a:off x="509156" y="1727170"/>
            <a:ext cx="8073000" cy="784830"/>
          </a:xfrm>
          <a:prstGeom prst="rect">
            <a:avLst/>
          </a:prstGeom>
          <a:noFill/>
        </p:spPr>
        <p:txBody>
          <a:bodyPr wrap="square">
            <a:spAutoFit/>
          </a:bodyPr>
          <a:lstStyle/>
          <a:p>
            <a:pPr marL="257175" lvl="2" indent="-257175" algn="just">
              <a:spcBef>
                <a:spcPts val="450"/>
              </a:spcBef>
              <a:spcAft>
                <a:spcPts val="450"/>
              </a:spcAft>
              <a:buFont typeface="Wingdings" panose="05000000000000000000" pitchFamily="2" charset="2"/>
              <a:buChar char="Ø"/>
            </a:pPr>
            <a:r>
              <a:rPr lang="fr-FR" sz="1500" dirty="0">
                <a:latin typeface="Source Sans Pro" panose="020B0503030403020204" pitchFamily="34" charset="0"/>
                <a:ea typeface="Source Sans Pro" panose="020B0503030403020204" pitchFamily="34" charset="0"/>
              </a:rPr>
              <a:t>Les transactions de droit acquis à la date de mise en vigueur du code réseau régional sont considérées jusqu’au terme de leur contrat tel que constaté à la date de mise en vigueur des Codes du MRE</a:t>
            </a:r>
          </a:p>
        </p:txBody>
      </p:sp>
      <p:sp>
        <p:nvSpPr>
          <p:cNvPr id="67" name="TextBox 66">
            <a:extLst>
              <a:ext uri="{FF2B5EF4-FFF2-40B4-BE49-F238E27FC236}">
                <a16:creationId xmlns:a16="http://schemas.microsoft.com/office/drawing/2014/main" id="{C70B42FF-6EBC-4DEA-976B-C3785752745E}"/>
              </a:ext>
            </a:extLst>
          </p:cNvPr>
          <p:cNvSpPr txBox="1"/>
          <p:nvPr/>
        </p:nvSpPr>
        <p:spPr>
          <a:xfrm>
            <a:off x="562496" y="2509615"/>
            <a:ext cx="8073000" cy="1015663"/>
          </a:xfrm>
          <a:prstGeom prst="rect">
            <a:avLst/>
          </a:prstGeom>
          <a:noFill/>
        </p:spPr>
        <p:txBody>
          <a:bodyPr wrap="square">
            <a:spAutoFit/>
          </a:bodyPr>
          <a:lstStyle/>
          <a:p>
            <a:pPr marL="257175" lvl="2" indent="-257175" algn="just">
              <a:spcBef>
                <a:spcPts val="450"/>
              </a:spcBef>
              <a:spcAft>
                <a:spcPts val="450"/>
              </a:spcAft>
              <a:buFont typeface="Wingdings" panose="05000000000000000000" pitchFamily="2" charset="2"/>
              <a:buChar char="Ø"/>
            </a:pPr>
            <a:r>
              <a:rPr lang="fr-FR" sz="1500" dirty="0">
                <a:latin typeface="Source Sans Pro" panose="020B0503030403020204" pitchFamily="34" charset="0"/>
                <a:ea typeface="Source Sans Pro" panose="020B0503030403020204" pitchFamily="34" charset="0"/>
              </a:rPr>
              <a:t>Le principe d’évolution par phase du MRE est maintenu mais ne demande plus la satisfaction de conditions préalables préétablis pour l’évolution. ERERA en concertation avec les parties prenantes du marché déterminera au moment opportun la pertinence de l’introduction de produits supplémentaires déjà prévu dans les Codes du MRE.</a:t>
            </a:r>
          </a:p>
        </p:txBody>
      </p:sp>
      <p:sp>
        <p:nvSpPr>
          <p:cNvPr id="69" name="TextBox 68">
            <a:extLst>
              <a:ext uri="{FF2B5EF4-FFF2-40B4-BE49-F238E27FC236}">
                <a16:creationId xmlns:a16="http://schemas.microsoft.com/office/drawing/2014/main" id="{25D2CD01-B843-4116-9E71-2841BFE02ACF}"/>
              </a:ext>
            </a:extLst>
          </p:cNvPr>
          <p:cNvSpPr txBox="1"/>
          <p:nvPr/>
        </p:nvSpPr>
        <p:spPr>
          <a:xfrm>
            <a:off x="653936" y="3435449"/>
            <a:ext cx="8073000" cy="784830"/>
          </a:xfrm>
          <a:prstGeom prst="rect">
            <a:avLst/>
          </a:prstGeom>
          <a:noFill/>
        </p:spPr>
        <p:txBody>
          <a:bodyPr wrap="square">
            <a:spAutoFit/>
          </a:bodyPr>
          <a:lstStyle/>
          <a:p>
            <a:pPr marL="257175" lvl="2" indent="-257175" algn="just">
              <a:spcBef>
                <a:spcPts val="450"/>
              </a:spcBef>
              <a:spcAft>
                <a:spcPts val="450"/>
              </a:spcAft>
              <a:buFont typeface="Wingdings" panose="05000000000000000000" pitchFamily="2" charset="2"/>
              <a:buChar char="Ø"/>
            </a:pPr>
            <a:r>
              <a:rPr lang="fr-FR" sz="1500" dirty="0">
                <a:latin typeface="Source Sans Pro" panose="020B0503030403020204" pitchFamily="34" charset="0"/>
                <a:ea typeface="Source Sans Pro" panose="020B0503030403020204" pitchFamily="34" charset="0"/>
              </a:rPr>
              <a:t>Le principe de Premier venu premier servi est maintenu pour l’allocation des capacités. Toutefois en cas de congestion constaté par l’ARREC, le mécanisme d’enchère explicite est prévu pour la gestion de la congestion.</a:t>
            </a:r>
          </a:p>
        </p:txBody>
      </p:sp>
      <p:sp>
        <p:nvSpPr>
          <p:cNvPr id="70" name="TextBox 69">
            <a:extLst>
              <a:ext uri="{FF2B5EF4-FFF2-40B4-BE49-F238E27FC236}">
                <a16:creationId xmlns:a16="http://schemas.microsoft.com/office/drawing/2014/main" id="{1D9EC9AA-2CF1-4367-80CC-6309B1025077}"/>
              </a:ext>
            </a:extLst>
          </p:cNvPr>
          <p:cNvSpPr txBox="1"/>
          <p:nvPr/>
        </p:nvSpPr>
        <p:spPr>
          <a:xfrm>
            <a:off x="615836" y="4226215"/>
            <a:ext cx="8073000" cy="784830"/>
          </a:xfrm>
          <a:prstGeom prst="rect">
            <a:avLst/>
          </a:prstGeom>
          <a:noFill/>
        </p:spPr>
        <p:txBody>
          <a:bodyPr wrap="square">
            <a:spAutoFit/>
          </a:bodyPr>
          <a:lstStyle/>
          <a:p>
            <a:pPr marL="257175" lvl="2" indent="-257175" algn="just">
              <a:spcBef>
                <a:spcPts val="450"/>
              </a:spcBef>
              <a:spcAft>
                <a:spcPts val="450"/>
              </a:spcAft>
              <a:buFont typeface="Wingdings" panose="05000000000000000000" pitchFamily="2" charset="2"/>
              <a:buChar char="Ø"/>
            </a:pPr>
            <a:r>
              <a:rPr lang="fr-FR" sz="1500" dirty="0">
                <a:latin typeface="Source Sans Pro" panose="020B0503030403020204" pitchFamily="34" charset="0"/>
                <a:ea typeface="Source Sans Pro" panose="020B0503030403020204" pitchFamily="34" charset="0"/>
              </a:rPr>
              <a:t>En plus de la surveillance du marché effectué par l’OSM et rapporté à l’ARREC, il est envisagé  la création par l’ARREC d’un comité de surveillance qui soumet pour décision de l’ARREC un rapport trimestriel indépendant de surveillance du marché</a:t>
            </a:r>
          </a:p>
        </p:txBody>
      </p:sp>
      <p:sp>
        <p:nvSpPr>
          <p:cNvPr id="71" name="TextBox 70">
            <a:extLst>
              <a:ext uri="{FF2B5EF4-FFF2-40B4-BE49-F238E27FC236}">
                <a16:creationId xmlns:a16="http://schemas.microsoft.com/office/drawing/2014/main" id="{E400AB0F-8F94-4B00-ADC5-1F734103B501}"/>
              </a:ext>
            </a:extLst>
          </p:cNvPr>
          <p:cNvSpPr txBox="1"/>
          <p:nvPr/>
        </p:nvSpPr>
        <p:spPr>
          <a:xfrm>
            <a:off x="509156" y="1000763"/>
            <a:ext cx="8073000" cy="784830"/>
          </a:xfrm>
          <a:prstGeom prst="rect">
            <a:avLst/>
          </a:prstGeom>
          <a:noFill/>
        </p:spPr>
        <p:txBody>
          <a:bodyPr wrap="square">
            <a:spAutoFit/>
          </a:bodyPr>
          <a:lstStyle/>
          <a:p>
            <a:pPr marL="257175" lvl="2" indent="-257175" algn="just">
              <a:spcBef>
                <a:spcPts val="450"/>
              </a:spcBef>
              <a:spcAft>
                <a:spcPts val="450"/>
              </a:spcAft>
              <a:buFont typeface="Wingdings" panose="05000000000000000000" pitchFamily="2" charset="2"/>
              <a:buChar char="Ø"/>
            </a:pPr>
            <a:r>
              <a:rPr lang="fr-FR" sz="1500" dirty="0">
                <a:latin typeface="Source Sans Pro" panose="020B0503030403020204" pitchFamily="34" charset="0"/>
                <a:ea typeface="Source Sans Pro" panose="020B0503030403020204" pitchFamily="34" charset="0"/>
              </a:rPr>
              <a:t>Des fonctions essentielles du MRE non suffisamment réglementées le sont dans les codes du MRE: (gestion des congestions, planification du réseau, raccordement au réseau, code de comptage)</a:t>
            </a:r>
          </a:p>
        </p:txBody>
      </p:sp>
    </p:spTree>
    <p:extLst>
      <p:ext uri="{BB962C8B-B14F-4D97-AF65-F5344CB8AC3E}">
        <p14:creationId xmlns:p14="http://schemas.microsoft.com/office/powerpoint/2010/main" val="4268372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ppt_x"/>
                                          </p:val>
                                        </p:tav>
                                        <p:tav tm="100000">
                                          <p:val>
                                            <p:strVal val="#ppt_x"/>
                                          </p:val>
                                        </p:tav>
                                      </p:tavLst>
                                    </p:anim>
                                    <p:anim calcmode="lin" valueType="num">
                                      <p:cBhvr additive="base">
                                        <p:cTn id="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ppt_x"/>
                                          </p:val>
                                        </p:tav>
                                        <p:tav tm="100000">
                                          <p:val>
                                            <p:strVal val="#ppt_x"/>
                                          </p:val>
                                        </p:tav>
                                      </p:tavLst>
                                    </p:anim>
                                    <p:anim calcmode="lin" valueType="num">
                                      <p:cBhvr additive="base">
                                        <p:cTn id="20"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500" fill="hold"/>
                                        <p:tgtEl>
                                          <p:spTgt spid="69"/>
                                        </p:tgtEl>
                                        <p:attrNameLst>
                                          <p:attrName>ppt_x</p:attrName>
                                        </p:attrNameLst>
                                      </p:cBhvr>
                                      <p:tavLst>
                                        <p:tav tm="0">
                                          <p:val>
                                            <p:strVal val="#ppt_x"/>
                                          </p:val>
                                        </p:tav>
                                        <p:tav tm="100000">
                                          <p:val>
                                            <p:strVal val="#ppt_x"/>
                                          </p:val>
                                        </p:tav>
                                      </p:tavLst>
                                    </p:anim>
                                    <p:anim calcmode="lin" valueType="num">
                                      <p:cBhvr additive="base">
                                        <p:cTn id="26"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500" fill="hold"/>
                                        <p:tgtEl>
                                          <p:spTgt spid="70"/>
                                        </p:tgtEl>
                                        <p:attrNameLst>
                                          <p:attrName>ppt_x</p:attrName>
                                        </p:attrNameLst>
                                      </p:cBhvr>
                                      <p:tavLst>
                                        <p:tav tm="0">
                                          <p:val>
                                            <p:strVal val="#ppt_x"/>
                                          </p:val>
                                        </p:tav>
                                        <p:tav tm="100000">
                                          <p:val>
                                            <p:strVal val="#ppt_x"/>
                                          </p:val>
                                        </p:tav>
                                      </p:tavLst>
                                    </p:anim>
                                    <p:anim calcmode="lin" valueType="num">
                                      <p:cBhvr additive="base">
                                        <p:cTn id="32"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7" grpId="0"/>
      <p:bldP spid="69" grpId="0"/>
      <p:bldP spid="70" grpId="0"/>
      <p:bldP spid="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olo 1">
            <a:extLst>
              <a:ext uri="{FF2B5EF4-FFF2-40B4-BE49-F238E27FC236}">
                <a16:creationId xmlns:a16="http://schemas.microsoft.com/office/drawing/2014/main" id="{BBD81DD5-A668-44A7-8670-80E70EA5F7AD}"/>
              </a:ext>
            </a:extLst>
          </p:cNvPr>
          <p:cNvSpPr txBox="1">
            <a:spLocks/>
          </p:cNvSpPr>
          <p:nvPr/>
        </p:nvSpPr>
        <p:spPr>
          <a:xfrm>
            <a:off x="1143000" y="701153"/>
            <a:ext cx="6675120" cy="285756"/>
          </a:xfrm>
        </p:spPr>
        <p:txBody>
          <a:bodyPr anchor="t"/>
          <a:lstStyle>
            <a:lvl1pPr algn="l" defTabSz="914400" rtl="0" eaLnBrk="1" latinLnBrk="0" hangingPunct="1">
              <a:lnSpc>
                <a:spcPct val="90000"/>
              </a:lnSpc>
              <a:spcBef>
                <a:spcPct val="0"/>
              </a:spcBef>
              <a:buNone/>
              <a:defRPr sz="2800" kern="1200">
                <a:solidFill>
                  <a:schemeClr val="tx1"/>
                </a:solidFill>
                <a:latin typeface="Source Sans Pro" panose="020B0503030403020204" pitchFamily="34" charset="0"/>
                <a:ea typeface="+mj-ea"/>
                <a:cs typeface="+mj-cs"/>
              </a:defRPr>
            </a:lvl1pPr>
          </a:lstStyle>
          <a:p>
            <a:pPr algn="ctr">
              <a:lnSpc>
                <a:spcPct val="100000"/>
              </a:lnSpc>
            </a:pPr>
            <a:r>
              <a:rPr lang="fr-FR" sz="1800" b="1" dirty="0">
                <a:solidFill>
                  <a:srgbClr val="8E1D36"/>
                </a:solidFill>
                <a:ea typeface="Source Sans Pro" panose="020B0503030403020204" pitchFamily="34" charset="0"/>
              </a:rPr>
              <a:t>CADRE REGLEMENTAIRE DU MRE AVEC LES CODES DU MRE</a:t>
            </a:r>
            <a:endParaRPr lang="fr-FR" sz="1800" b="1" dirty="0">
              <a:ea typeface="Source Sans Pro" panose="020B0503030403020204" pitchFamily="34" charset="0"/>
            </a:endParaRPr>
          </a:p>
        </p:txBody>
      </p:sp>
      <p:sp>
        <p:nvSpPr>
          <p:cNvPr id="9" name="TextBox 8">
            <a:extLst>
              <a:ext uri="{FF2B5EF4-FFF2-40B4-BE49-F238E27FC236}">
                <a16:creationId xmlns:a16="http://schemas.microsoft.com/office/drawing/2014/main" id="{A89034AE-A3A0-4BDE-86FD-3883539D661E}"/>
              </a:ext>
            </a:extLst>
          </p:cNvPr>
          <p:cNvSpPr txBox="1"/>
          <p:nvPr/>
        </p:nvSpPr>
        <p:spPr>
          <a:xfrm>
            <a:off x="329066" y="2722762"/>
            <a:ext cx="461665" cy="891540"/>
          </a:xfrm>
          <a:prstGeom prst="rect">
            <a:avLst/>
          </a:prstGeom>
          <a:noFill/>
        </p:spPr>
        <p:txBody>
          <a:bodyPr vert="vert270" wrap="square" rtlCol="0" anchor="ctr" anchorCtr="0">
            <a:spAutoFit/>
          </a:bodyPr>
          <a:lstStyle/>
          <a:p>
            <a:pPr algn="ctr"/>
            <a:r>
              <a:rPr lang="fr-FR" sz="900" dirty="0">
                <a:ln>
                  <a:solidFill>
                    <a:schemeClr val="accent1">
                      <a:shade val="50000"/>
                    </a:schemeClr>
                  </a:solidFill>
                </a:ln>
                <a:pattFill prst="pct5">
                  <a:fgClr>
                    <a:schemeClr val="tx1"/>
                  </a:fgClr>
                  <a:bgClr>
                    <a:schemeClr val="bg1"/>
                  </a:bgClr>
                </a:pattFill>
                <a:latin typeface="Source Sans Pro" panose="020B0503030403020204" pitchFamily="34" charset="0"/>
                <a:ea typeface="Source Sans Pro" panose="020B0503030403020204" pitchFamily="34" charset="0"/>
              </a:rPr>
              <a:t>Entités Fonctionnelles</a:t>
            </a:r>
          </a:p>
        </p:txBody>
      </p:sp>
      <p:cxnSp>
        <p:nvCxnSpPr>
          <p:cNvPr id="34" name="Connecteur droit 28">
            <a:extLst>
              <a:ext uri="{FF2B5EF4-FFF2-40B4-BE49-F238E27FC236}">
                <a16:creationId xmlns:a16="http://schemas.microsoft.com/office/drawing/2014/main" id="{7D5A13C0-B320-4743-887C-8926BD1697E0}"/>
              </a:ext>
            </a:extLst>
          </p:cNvPr>
          <p:cNvCxnSpPr/>
          <p:nvPr/>
        </p:nvCxnSpPr>
        <p:spPr>
          <a:xfrm>
            <a:off x="218630" y="1454834"/>
            <a:ext cx="6583680" cy="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cxnSp>
        <p:nvCxnSpPr>
          <p:cNvPr id="35" name="Connecteur droit 28">
            <a:extLst>
              <a:ext uri="{FF2B5EF4-FFF2-40B4-BE49-F238E27FC236}">
                <a16:creationId xmlns:a16="http://schemas.microsoft.com/office/drawing/2014/main" id="{75585E59-7EC5-4BCB-B0E0-16365C8E1DDA}"/>
              </a:ext>
            </a:extLst>
          </p:cNvPr>
          <p:cNvCxnSpPr>
            <a:cxnSpLocks/>
          </p:cNvCxnSpPr>
          <p:nvPr/>
        </p:nvCxnSpPr>
        <p:spPr>
          <a:xfrm>
            <a:off x="226250" y="2033261"/>
            <a:ext cx="6583680" cy="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cxnSp>
        <p:nvCxnSpPr>
          <p:cNvPr id="36" name="Connecteur droit 28">
            <a:extLst>
              <a:ext uri="{FF2B5EF4-FFF2-40B4-BE49-F238E27FC236}">
                <a16:creationId xmlns:a16="http://schemas.microsoft.com/office/drawing/2014/main" id="{524FEA2C-729E-46C5-B6FF-C852DEA363B2}"/>
              </a:ext>
            </a:extLst>
          </p:cNvPr>
          <p:cNvCxnSpPr/>
          <p:nvPr/>
        </p:nvCxnSpPr>
        <p:spPr>
          <a:xfrm>
            <a:off x="211010" y="1020494"/>
            <a:ext cx="6583680" cy="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sp>
        <p:nvSpPr>
          <p:cNvPr id="38" name="TextBox 37">
            <a:extLst>
              <a:ext uri="{FF2B5EF4-FFF2-40B4-BE49-F238E27FC236}">
                <a16:creationId xmlns:a16="http://schemas.microsoft.com/office/drawing/2014/main" id="{501F05BE-19C1-448F-BA06-1D6CC57599DA}"/>
              </a:ext>
            </a:extLst>
          </p:cNvPr>
          <p:cNvSpPr txBox="1"/>
          <p:nvPr/>
        </p:nvSpPr>
        <p:spPr>
          <a:xfrm>
            <a:off x="161500" y="1440180"/>
            <a:ext cx="385042" cy="323165"/>
          </a:xfrm>
          <a:prstGeom prst="rect">
            <a:avLst/>
          </a:prstGeom>
          <a:noFill/>
        </p:spPr>
        <p:txBody>
          <a:bodyPr wrap="none" rtlCol="0">
            <a:spAutoFit/>
          </a:bodyPr>
          <a:lstStyle/>
          <a:p>
            <a:r>
              <a:rPr lang="fr-FR" sz="1500" b="1" dirty="0">
                <a:latin typeface="Source Sans Pro" panose="020B0503030403020204" pitchFamily="34" charset="0"/>
                <a:ea typeface="Source Sans Pro" panose="020B0503030403020204" pitchFamily="34" charset="0"/>
              </a:rPr>
              <a:t>L1</a:t>
            </a:r>
            <a:endParaRPr lang="fr-FR" sz="1350" b="1" dirty="0">
              <a:latin typeface="Source Sans Pro" panose="020B0503030403020204" pitchFamily="34" charset="0"/>
              <a:ea typeface="Source Sans Pro" panose="020B0503030403020204" pitchFamily="34" charset="0"/>
            </a:endParaRPr>
          </a:p>
        </p:txBody>
      </p:sp>
      <p:sp>
        <p:nvSpPr>
          <p:cNvPr id="39" name="TextBox 38">
            <a:extLst>
              <a:ext uri="{FF2B5EF4-FFF2-40B4-BE49-F238E27FC236}">
                <a16:creationId xmlns:a16="http://schemas.microsoft.com/office/drawing/2014/main" id="{83E7E721-008C-4C82-985D-491167089607}"/>
              </a:ext>
            </a:extLst>
          </p:cNvPr>
          <p:cNvSpPr txBox="1"/>
          <p:nvPr/>
        </p:nvSpPr>
        <p:spPr>
          <a:xfrm>
            <a:off x="174668" y="1029898"/>
            <a:ext cx="342900" cy="553998"/>
          </a:xfrm>
          <a:prstGeom prst="rect">
            <a:avLst/>
          </a:prstGeom>
          <a:noFill/>
        </p:spPr>
        <p:txBody>
          <a:bodyPr wrap="square" rtlCol="0">
            <a:spAutoFit/>
          </a:bodyPr>
          <a:lstStyle/>
          <a:p>
            <a:r>
              <a:rPr lang="fr-FR" sz="1500" b="1" dirty="0">
                <a:latin typeface="Source Sans Pro" panose="020B0503030403020204" pitchFamily="34" charset="0"/>
                <a:ea typeface="Source Sans Pro" panose="020B0503030403020204" pitchFamily="34" charset="0"/>
              </a:rPr>
              <a:t>L0</a:t>
            </a:r>
          </a:p>
        </p:txBody>
      </p:sp>
      <p:cxnSp>
        <p:nvCxnSpPr>
          <p:cNvPr id="40" name="Connecteur droit 28">
            <a:extLst>
              <a:ext uri="{FF2B5EF4-FFF2-40B4-BE49-F238E27FC236}">
                <a16:creationId xmlns:a16="http://schemas.microsoft.com/office/drawing/2014/main" id="{0C233EF4-3CAE-4643-A198-9437E0E085A7}"/>
              </a:ext>
            </a:extLst>
          </p:cNvPr>
          <p:cNvCxnSpPr>
            <a:cxnSpLocks/>
          </p:cNvCxnSpPr>
          <p:nvPr/>
        </p:nvCxnSpPr>
        <p:spPr>
          <a:xfrm>
            <a:off x="249110" y="3655625"/>
            <a:ext cx="6583680" cy="0"/>
          </a:xfrm>
          <a:prstGeom prst="line">
            <a:avLst/>
          </a:prstGeom>
          <a:ln w="15875">
            <a:solidFill>
              <a:schemeClr val="tx1"/>
            </a:solidFill>
            <a:prstDash val="dash"/>
          </a:ln>
        </p:spPr>
        <p:style>
          <a:lnRef idx="1">
            <a:schemeClr val="accent6"/>
          </a:lnRef>
          <a:fillRef idx="0">
            <a:schemeClr val="accent6"/>
          </a:fillRef>
          <a:effectRef idx="0">
            <a:schemeClr val="accent6"/>
          </a:effectRef>
          <a:fontRef idx="minor">
            <a:schemeClr val="tx1"/>
          </a:fontRef>
        </p:style>
      </p:cxnSp>
      <p:cxnSp>
        <p:nvCxnSpPr>
          <p:cNvPr id="44" name="Connecteur droit 30">
            <a:extLst>
              <a:ext uri="{FF2B5EF4-FFF2-40B4-BE49-F238E27FC236}">
                <a16:creationId xmlns:a16="http://schemas.microsoft.com/office/drawing/2014/main" id="{58FF1BE7-F0CD-406A-AB56-486257E7FC59}"/>
              </a:ext>
            </a:extLst>
          </p:cNvPr>
          <p:cNvCxnSpPr>
            <a:cxnSpLocks/>
          </p:cNvCxnSpPr>
          <p:nvPr/>
        </p:nvCxnSpPr>
        <p:spPr>
          <a:xfrm flipV="1">
            <a:off x="2524550" y="2537495"/>
            <a:ext cx="0" cy="123444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cxnSp>
        <p:nvCxnSpPr>
          <p:cNvPr id="45" name="Connecteur droit 30">
            <a:extLst>
              <a:ext uri="{FF2B5EF4-FFF2-40B4-BE49-F238E27FC236}">
                <a16:creationId xmlns:a16="http://schemas.microsoft.com/office/drawing/2014/main" id="{5F427ED6-2FAF-447B-B8C3-92B1EF272DF3}"/>
              </a:ext>
            </a:extLst>
          </p:cNvPr>
          <p:cNvCxnSpPr>
            <a:cxnSpLocks/>
          </p:cNvCxnSpPr>
          <p:nvPr/>
        </p:nvCxnSpPr>
        <p:spPr>
          <a:xfrm flipV="1">
            <a:off x="3730624" y="2552736"/>
            <a:ext cx="0" cy="123444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cxnSp>
        <p:nvCxnSpPr>
          <p:cNvPr id="46" name="Connecteur droit 30">
            <a:extLst>
              <a:ext uri="{FF2B5EF4-FFF2-40B4-BE49-F238E27FC236}">
                <a16:creationId xmlns:a16="http://schemas.microsoft.com/office/drawing/2014/main" id="{7DB9D7FB-4801-49BF-ACB8-90638C86F993}"/>
              </a:ext>
            </a:extLst>
          </p:cNvPr>
          <p:cNvCxnSpPr>
            <a:cxnSpLocks/>
          </p:cNvCxnSpPr>
          <p:nvPr/>
        </p:nvCxnSpPr>
        <p:spPr>
          <a:xfrm flipV="1">
            <a:off x="4956318" y="2570549"/>
            <a:ext cx="0" cy="123444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cxnSp>
        <p:nvCxnSpPr>
          <p:cNvPr id="47" name="Connecteur droit 30">
            <a:extLst>
              <a:ext uri="{FF2B5EF4-FFF2-40B4-BE49-F238E27FC236}">
                <a16:creationId xmlns:a16="http://schemas.microsoft.com/office/drawing/2014/main" id="{A0D2D863-24E3-4CD2-AD0E-1455FD9B5414}"/>
              </a:ext>
            </a:extLst>
          </p:cNvPr>
          <p:cNvCxnSpPr>
            <a:cxnSpLocks/>
          </p:cNvCxnSpPr>
          <p:nvPr/>
        </p:nvCxnSpPr>
        <p:spPr>
          <a:xfrm flipV="1">
            <a:off x="6159482" y="2569262"/>
            <a:ext cx="0" cy="123444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cxnSp>
        <p:nvCxnSpPr>
          <p:cNvPr id="48" name="Connecteur droit 30">
            <a:extLst>
              <a:ext uri="{FF2B5EF4-FFF2-40B4-BE49-F238E27FC236}">
                <a16:creationId xmlns:a16="http://schemas.microsoft.com/office/drawing/2014/main" id="{41C7A084-0D0D-4515-9364-8DE916643A16}"/>
              </a:ext>
            </a:extLst>
          </p:cNvPr>
          <p:cNvCxnSpPr>
            <a:cxnSpLocks/>
          </p:cNvCxnSpPr>
          <p:nvPr/>
        </p:nvCxnSpPr>
        <p:spPr>
          <a:xfrm flipV="1">
            <a:off x="7407087" y="2589649"/>
            <a:ext cx="0" cy="1234440"/>
          </a:xfrm>
          <a:prstGeom prst="line">
            <a:avLst/>
          </a:prstGeom>
          <a:ln w="15875">
            <a:prstDash val="dash"/>
          </a:ln>
        </p:spPr>
        <p:style>
          <a:lnRef idx="1">
            <a:schemeClr val="accent6"/>
          </a:lnRef>
          <a:fillRef idx="0">
            <a:schemeClr val="accent6"/>
          </a:fillRef>
          <a:effectRef idx="0">
            <a:schemeClr val="accent6"/>
          </a:effectRef>
          <a:fontRef idx="minor">
            <a:schemeClr val="tx1"/>
          </a:fontRef>
        </p:style>
      </p:cxnSp>
      <p:sp>
        <p:nvSpPr>
          <p:cNvPr id="51" name="Espace réservé du contenu 1">
            <a:extLst>
              <a:ext uri="{FF2B5EF4-FFF2-40B4-BE49-F238E27FC236}">
                <a16:creationId xmlns:a16="http://schemas.microsoft.com/office/drawing/2014/main" id="{96C3E3B0-E454-4DAC-9A8B-3F8F01659600}"/>
              </a:ext>
            </a:extLst>
          </p:cNvPr>
          <p:cNvSpPr>
            <a:spLocks noGrp="1"/>
          </p:cNvSpPr>
          <p:nvPr>
            <p:ph idx="1"/>
          </p:nvPr>
        </p:nvSpPr>
        <p:spPr>
          <a:xfrm>
            <a:off x="1487156" y="2895164"/>
            <a:ext cx="891540" cy="401559"/>
          </a:xfrm>
          <a:solidFill>
            <a:schemeClr val="bg1"/>
          </a:solidFill>
          <a:ln>
            <a:solidFill>
              <a:schemeClr val="accent5">
                <a:lumMod val="75000"/>
              </a:schemeClr>
            </a:solidFill>
          </a:ln>
          <a:effectLst>
            <a:softEdge rad="76200"/>
          </a:effectLst>
        </p:spPr>
        <p:txBody>
          <a:bodyPr anchor="ctr">
            <a:noAutofit/>
          </a:bodyPr>
          <a:lstStyle/>
          <a:p>
            <a:pPr>
              <a:lnSpc>
                <a:spcPct val="100000"/>
              </a:lnSpc>
              <a:spcBef>
                <a:spcPts val="0"/>
              </a:spcBef>
              <a:buFont typeface="Wingdings" panose="05000000000000000000" pitchFamily="2" charset="2"/>
              <a:buChar char="§"/>
            </a:pPr>
            <a:r>
              <a:rPr lang="fr-FR" sz="900" b="1" dirty="0"/>
              <a:t>OSM</a:t>
            </a:r>
          </a:p>
          <a:p>
            <a:pPr>
              <a:lnSpc>
                <a:spcPct val="100000"/>
              </a:lnSpc>
              <a:spcBef>
                <a:spcPts val="0"/>
              </a:spcBef>
              <a:buFont typeface="Wingdings" panose="05000000000000000000" pitchFamily="2" charset="2"/>
              <a:buChar char="§"/>
            </a:pPr>
            <a:r>
              <a:rPr lang="fr-FR" sz="900" b="1" dirty="0"/>
              <a:t>ERERA</a:t>
            </a:r>
          </a:p>
        </p:txBody>
      </p:sp>
      <p:sp>
        <p:nvSpPr>
          <p:cNvPr id="54" name="Espace réservé du contenu 1">
            <a:extLst>
              <a:ext uri="{FF2B5EF4-FFF2-40B4-BE49-F238E27FC236}">
                <a16:creationId xmlns:a16="http://schemas.microsoft.com/office/drawing/2014/main" id="{AA4D5A40-02A7-4DA4-9EB9-8BDCEA27FF19}"/>
              </a:ext>
            </a:extLst>
          </p:cNvPr>
          <p:cNvSpPr txBox="1">
            <a:spLocks/>
          </p:cNvSpPr>
          <p:nvPr/>
        </p:nvSpPr>
        <p:spPr>
          <a:xfrm>
            <a:off x="5203600" y="2870453"/>
            <a:ext cx="826424" cy="415498"/>
          </a:xfrm>
          <a:prstGeom prst="rect">
            <a:avLst/>
          </a:prstGeom>
        </p:spPr>
        <p:txBody>
          <a:bodyPr vert="horz" wrap="square" lIns="0" tIns="0" rIns="0" bIns="0" rtlCol="0">
            <a:spAutoFit/>
          </a:bodyPr>
          <a:lstStyle>
            <a:lvl1pPr marL="0" indent="0" algn="l" defTabSz="457200" rtl="0" eaLnBrk="1" latinLnBrk="0" hangingPunct="1">
              <a:spcBef>
                <a:spcPts val="0"/>
              </a:spcBef>
              <a:spcAft>
                <a:spcPts val="500"/>
              </a:spcAft>
              <a:buFont typeface="Arial"/>
              <a:buNone/>
              <a:defRPr sz="1200" b="1" kern="1200" cap="none" spc="-100" baseline="0">
                <a:solidFill>
                  <a:srgbClr val="00518B"/>
                </a:solidFill>
                <a:latin typeface="Verdana"/>
                <a:ea typeface="+mn-ea"/>
                <a:cs typeface="Verdana"/>
              </a:defRPr>
            </a:lvl1pPr>
            <a:lvl2pPr marL="0" indent="0" algn="just" defTabSz="457200" rtl="0" eaLnBrk="1" latinLnBrk="0" hangingPunct="1">
              <a:spcBef>
                <a:spcPts val="0"/>
              </a:spcBef>
              <a:spcAft>
                <a:spcPts val="800"/>
              </a:spcAft>
              <a:buFont typeface="Arial"/>
              <a:buNone/>
              <a:defRPr sz="1200" kern="1200" spc="-100">
                <a:solidFill>
                  <a:srgbClr val="8B8B8A"/>
                </a:solidFill>
                <a:latin typeface="Verdana"/>
                <a:ea typeface="+mn-ea"/>
                <a:cs typeface="Verdana"/>
              </a:defRPr>
            </a:lvl2pPr>
            <a:lvl3pPr marL="0" indent="0" algn="just" defTabSz="457200" rtl="0" eaLnBrk="1" latinLnBrk="0" hangingPunct="1">
              <a:spcBef>
                <a:spcPts val="0"/>
              </a:spcBef>
              <a:spcAft>
                <a:spcPts val="600"/>
              </a:spcAft>
              <a:buFont typeface="Arial"/>
              <a:buNone/>
              <a:defRPr sz="1200" kern="1200" spc="-100">
                <a:solidFill>
                  <a:srgbClr val="8B8B8A"/>
                </a:solidFill>
                <a:latin typeface="Verdana"/>
                <a:ea typeface="+mn-ea"/>
                <a:cs typeface="Verdana"/>
              </a:defRPr>
            </a:lvl3pPr>
            <a:lvl4pPr marL="0" indent="0" algn="just" defTabSz="457200" rtl="0" eaLnBrk="1" latinLnBrk="0" hangingPunct="1">
              <a:spcBef>
                <a:spcPts val="0"/>
              </a:spcBef>
              <a:spcAft>
                <a:spcPts val="400"/>
              </a:spcAft>
              <a:buFont typeface="Arial"/>
              <a:buNone/>
              <a:defRPr sz="1200" kern="1200" spc="-100">
                <a:solidFill>
                  <a:srgbClr val="8B8B8A"/>
                </a:solidFill>
                <a:latin typeface="Verdana"/>
                <a:ea typeface="+mn-ea"/>
                <a:cs typeface="Verdana"/>
              </a:defRPr>
            </a:lvl4pPr>
            <a:lvl5pPr marL="0" indent="0" algn="just" defTabSz="457200" rtl="0" eaLnBrk="1" latinLnBrk="0" hangingPunct="1">
              <a:spcBef>
                <a:spcPts val="0"/>
              </a:spcBef>
              <a:buFont typeface="Arial"/>
              <a:buNone/>
              <a:defRPr sz="1200" kern="1200" spc="-100">
                <a:solidFill>
                  <a:srgbClr val="8B8B8A"/>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244" indent="-45244">
              <a:spcAft>
                <a:spcPts val="0"/>
              </a:spcAft>
              <a:buFont typeface="Wingdings" panose="05000000000000000000" pitchFamily="2" charset="2"/>
              <a:buChar char="§"/>
            </a:pPr>
            <a:r>
              <a:rPr lang="fr-FR" sz="900" dirty="0">
                <a:solidFill>
                  <a:schemeClr val="tx1"/>
                </a:solidFill>
                <a:latin typeface="Source Sans Pro" panose="020B0503030403020204" pitchFamily="34" charset="0"/>
                <a:ea typeface="Source Sans Pro" panose="020B0503030403020204" pitchFamily="34" charset="0"/>
              </a:rPr>
              <a:t>GRT Nationaux</a:t>
            </a:r>
          </a:p>
          <a:p>
            <a:pPr marL="45244" indent="-45244">
              <a:spcAft>
                <a:spcPts val="0"/>
              </a:spcAft>
              <a:buFont typeface="Wingdings" panose="05000000000000000000" pitchFamily="2" charset="2"/>
              <a:buChar char="§"/>
            </a:pPr>
            <a:r>
              <a:rPr lang="fr-FR" sz="900" dirty="0">
                <a:solidFill>
                  <a:schemeClr val="tx1"/>
                </a:solidFill>
                <a:latin typeface="Source Sans Pro" panose="020B0503030403020204" pitchFamily="34" charset="0"/>
                <a:ea typeface="Source Sans Pro" panose="020B0503030403020204" pitchFamily="34" charset="0"/>
              </a:rPr>
              <a:t>Coordination régionale  de l’OSM</a:t>
            </a:r>
          </a:p>
        </p:txBody>
      </p:sp>
      <p:sp>
        <p:nvSpPr>
          <p:cNvPr id="55" name="Espace réservé du contenu 1">
            <a:extLst>
              <a:ext uri="{FF2B5EF4-FFF2-40B4-BE49-F238E27FC236}">
                <a16:creationId xmlns:a16="http://schemas.microsoft.com/office/drawing/2014/main" id="{B158856E-BB4E-4DD0-9798-A853D7526816}"/>
              </a:ext>
            </a:extLst>
          </p:cNvPr>
          <p:cNvSpPr txBox="1">
            <a:spLocks/>
          </p:cNvSpPr>
          <p:nvPr/>
        </p:nvSpPr>
        <p:spPr>
          <a:xfrm>
            <a:off x="3907857" y="2914415"/>
            <a:ext cx="891540" cy="401559"/>
          </a:xfrm>
          <a:prstGeom prst="rect">
            <a:avLst/>
          </a:prstGeom>
        </p:spPr>
        <p:txBody>
          <a:bodyPr vert="horz" lIns="68580" tIns="34290" rIns="68580" bIns="3429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fr-FR" sz="900" b="1" dirty="0"/>
              <a:t>OSM</a:t>
            </a:r>
          </a:p>
        </p:txBody>
      </p:sp>
      <p:sp>
        <p:nvSpPr>
          <p:cNvPr id="56" name="Espace réservé du contenu 1">
            <a:extLst>
              <a:ext uri="{FF2B5EF4-FFF2-40B4-BE49-F238E27FC236}">
                <a16:creationId xmlns:a16="http://schemas.microsoft.com/office/drawing/2014/main" id="{9105EF7E-3D24-4B79-A018-A64EDE63074C}"/>
              </a:ext>
            </a:extLst>
          </p:cNvPr>
          <p:cNvSpPr txBox="1">
            <a:spLocks/>
          </p:cNvSpPr>
          <p:nvPr/>
        </p:nvSpPr>
        <p:spPr>
          <a:xfrm>
            <a:off x="6391227" y="2895164"/>
            <a:ext cx="891540" cy="401559"/>
          </a:xfrm>
          <a:prstGeom prst="rect">
            <a:avLst/>
          </a:prstGeom>
        </p:spPr>
        <p:txBody>
          <a:bodyPr vert="horz" lIns="68580" tIns="34290" rIns="68580" bIns="3429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Font typeface="Wingdings" panose="05000000000000000000" pitchFamily="2" charset="2"/>
              <a:buChar char="§"/>
            </a:pPr>
            <a:r>
              <a:rPr lang="fr-FR" sz="1050" b="1" dirty="0"/>
              <a:t>GRT</a:t>
            </a:r>
          </a:p>
          <a:p>
            <a:pPr>
              <a:lnSpc>
                <a:spcPct val="100000"/>
              </a:lnSpc>
              <a:spcBef>
                <a:spcPts val="0"/>
              </a:spcBef>
              <a:buFont typeface="Wingdings" panose="05000000000000000000" pitchFamily="2" charset="2"/>
              <a:buChar char="§"/>
            </a:pPr>
            <a:r>
              <a:rPr lang="fr-FR" sz="1050" b="1" dirty="0"/>
              <a:t>EEEOA</a:t>
            </a:r>
          </a:p>
        </p:txBody>
      </p:sp>
      <p:sp>
        <p:nvSpPr>
          <p:cNvPr id="57" name="Espace réservé du contenu 1">
            <a:extLst>
              <a:ext uri="{FF2B5EF4-FFF2-40B4-BE49-F238E27FC236}">
                <a16:creationId xmlns:a16="http://schemas.microsoft.com/office/drawing/2014/main" id="{AE4EF5AA-2254-40D1-A306-0F1B417C6C80}"/>
              </a:ext>
            </a:extLst>
          </p:cNvPr>
          <p:cNvSpPr txBox="1">
            <a:spLocks/>
          </p:cNvSpPr>
          <p:nvPr/>
        </p:nvSpPr>
        <p:spPr>
          <a:xfrm>
            <a:off x="7594300" y="3009464"/>
            <a:ext cx="891539" cy="401558"/>
          </a:xfrm>
          <a:prstGeom prst="rect">
            <a:avLst/>
          </a:prstGeom>
        </p:spPr>
        <p:txBody>
          <a:bodyPr vert="horz" lIns="68580" tIns="34290" rIns="68580" bIns="3429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Font typeface="Wingdings" panose="05000000000000000000" pitchFamily="2" charset="2"/>
              <a:buChar char="§"/>
            </a:pPr>
            <a:r>
              <a:rPr lang="fr-FR" sz="1050" b="1" dirty="0"/>
              <a:t>GRT</a:t>
            </a:r>
          </a:p>
          <a:p>
            <a:pPr>
              <a:lnSpc>
                <a:spcPct val="100000"/>
              </a:lnSpc>
              <a:spcBef>
                <a:spcPts val="0"/>
              </a:spcBef>
              <a:buFont typeface="Wingdings" panose="05000000000000000000" pitchFamily="2" charset="2"/>
              <a:buChar char="§"/>
            </a:pPr>
            <a:r>
              <a:rPr lang="fr-FR" sz="1050" b="1" dirty="0">
                <a:solidFill>
                  <a:srgbClr val="FF0000"/>
                </a:solidFill>
              </a:rPr>
              <a:t>OSM</a:t>
            </a:r>
          </a:p>
        </p:txBody>
      </p:sp>
      <p:sp>
        <p:nvSpPr>
          <p:cNvPr id="58" name="Espace réservé du contenu 1">
            <a:extLst>
              <a:ext uri="{FF2B5EF4-FFF2-40B4-BE49-F238E27FC236}">
                <a16:creationId xmlns:a16="http://schemas.microsoft.com/office/drawing/2014/main" id="{C70AEAF2-DCE1-472D-B25C-1FE90A11FA95}"/>
              </a:ext>
            </a:extLst>
          </p:cNvPr>
          <p:cNvSpPr txBox="1">
            <a:spLocks/>
          </p:cNvSpPr>
          <p:nvPr/>
        </p:nvSpPr>
        <p:spPr>
          <a:xfrm>
            <a:off x="2686325" y="2923065"/>
            <a:ext cx="891540" cy="415498"/>
          </a:xfrm>
          <a:prstGeom prst="rect">
            <a:avLst/>
          </a:prstGeom>
        </p:spPr>
        <p:txBody>
          <a:bodyPr vert="horz" wrap="square" lIns="0" tIns="0" rIns="0" bIns="0" rtlCol="0">
            <a:spAutoFit/>
          </a:bodyPr>
          <a:lstStyle>
            <a:lvl1pPr marL="0" indent="0" algn="l" defTabSz="457200" rtl="0" eaLnBrk="1" latinLnBrk="0" hangingPunct="1">
              <a:spcBef>
                <a:spcPts val="0"/>
              </a:spcBef>
              <a:spcAft>
                <a:spcPts val="500"/>
              </a:spcAft>
              <a:buFont typeface="Arial"/>
              <a:buNone/>
              <a:defRPr sz="1200" b="1" kern="1200" cap="none" spc="-100" baseline="0">
                <a:solidFill>
                  <a:srgbClr val="00518B"/>
                </a:solidFill>
                <a:latin typeface="Verdana"/>
                <a:ea typeface="+mn-ea"/>
                <a:cs typeface="Verdana"/>
              </a:defRPr>
            </a:lvl1pPr>
            <a:lvl2pPr marL="0" indent="0" algn="just" defTabSz="457200" rtl="0" eaLnBrk="1" latinLnBrk="0" hangingPunct="1">
              <a:spcBef>
                <a:spcPts val="0"/>
              </a:spcBef>
              <a:spcAft>
                <a:spcPts val="800"/>
              </a:spcAft>
              <a:buFont typeface="Arial"/>
              <a:buNone/>
              <a:defRPr sz="1200" kern="1200" spc="-100">
                <a:solidFill>
                  <a:srgbClr val="8B8B8A"/>
                </a:solidFill>
                <a:latin typeface="Verdana"/>
                <a:ea typeface="+mn-ea"/>
                <a:cs typeface="Verdana"/>
              </a:defRPr>
            </a:lvl2pPr>
            <a:lvl3pPr marL="0" indent="0" algn="just" defTabSz="457200" rtl="0" eaLnBrk="1" latinLnBrk="0" hangingPunct="1">
              <a:spcBef>
                <a:spcPts val="0"/>
              </a:spcBef>
              <a:spcAft>
                <a:spcPts val="600"/>
              </a:spcAft>
              <a:buFont typeface="Arial"/>
              <a:buNone/>
              <a:defRPr sz="1200" kern="1200" spc="-100">
                <a:solidFill>
                  <a:srgbClr val="8B8B8A"/>
                </a:solidFill>
                <a:latin typeface="Verdana"/>
                <a:ea typeface="+mn-ea"/>
                <a:cs typeface="Verdana"/>
              </a:defRPr>
            </a:lvl3pPr>
            <a:lvl4pPr marL="0" indent="0" algn="just" defTabSz="457200" rtl="0" eaLnBrk="1" latinLnBrk="0" hangingPunct="1">
              <a:spcBef>
                <a:spcPts val="0"/>
              </a:spcBef>
              <a:spcAft>
                <a:spcPts val="400"/>
              </a:spcAft>
              <a:buFont typeface="Arial"/>
              <a:buNone/>
              <a:defRPr sz="1200" kern="1200" spc="-100">
                <a:solidFill>
                  <a:srgbClr val="8B8B8A"/>
                </a:solidFill>
                <a:latin typeface="Verdana"/>
                <a:ea typeface="+mn-ea"/>
                <a:cs typeface="Verdana"/>
              </a:defRPr>
            </a:lvl4pPr>
            <a:lvl5pPr marL="0" indent="0" algn="just" defTabSz="457200" rtl="0" eaLnBrk="1" latinLnBrk="0" hangingPunct="1">
              <a:spcBef>
                <a:spcPts val="0"/>
              </a:spcBef>
              <a:buFont typeface="Arial"/>
              <a:buNone/>
              <a:defRPr sz="1200" kern="1200" spc="-100">
                <a:solidFill>
                  <a:srgbClr val="8B8B8A"/>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244" indent="-45244">
              <a:spcAft>
                <a:spcPts val="0"/>
              </a:spcAft>
              <a:buFont typeface="Wingdings" panose="05000000000000000000" pitchFamily="2" charset="2"/>
              <a:buChar char="§"/>
            </a:pPr>
            <a:r>
              <a:rPr lang="fr-FR" sz="900" dirty="0">
                <a:solidFill>
                  <a:schemeClr val="tx1"/>
                </a:solidFill>
                <a:latin typeface="Source Sans Pro" panose="020B0503030403020204" pitchFamily="34" charset="0"/>
                <a:ea typeface="Source Sans Pro" panose="020B0503030403020204" pitchFamily="34" charset="0"/>
              </a:rPr>
              <a:t>GRT Nationaux</a:t>
            </a:r>
          </a:p>
          <a:p>
            <a:pPr marL="45244" indent="-45244">
              <a:spcAft>
                <a:spcPts val="0"/>
              </a:spcAft>
              <a:buFont typeface="Wingdings" panose="05000000000000000000" pitchFamily="2" charset="2"/>
              <a:buChar char="§"/>
            </a:pPr>
            <a:r>
              <a:rPr lang="fr-FR" sz="900" dirty="0">
                <a:solidFill>
                  <a:schemeClr val="tx1"/>
                </a:solidFill>
                <a:latin typeface="Source Sans Pro" panose="020B0503030403020204" pitchFamily="34" charset="0"/>
                <a:ea typeface="Source Sans Pro" panose="020B0503030403020204" pitchFamily="34" charset="0"/>
              </a:rPr>
              <a:t>Coordination régionale  de l’OSM</a:t>
            </a:r>
          </a:p>
        </p:txBody>
      </p:sp>
      <p:sp>
        <p:nvSpPr>
          <p:cNvPr id="59" name="TextBox 58">
            <a:extLst>
              <a:ext uri="{FF2B5EF4-FFF2-40B4-BE49-F238E27FC236}">
                <a16:creationId xmlns:a16="http://schemas.microsoft.com/office/drawing/2014/main" id="{E3F71DC8-04B3-4E0D-B01E-14F41365AB3E}"/>
              </a:ext>
            </a:extLst>
          </p:cNvPr>
          <p:cNvSpPr txBox="1"/>
          <p:nvPr/>
        </p:nvSpPr>
        <p:spPr>
          <a:xfrm>
            <a:off x="545322" y="1501399"/>
            <a:ext cx="1440180" cy="500778"/>
          </a:xfrm>
          <a:prstGeom prst="rect">
            <a:avLst/>
          </a:prstGeom>
          <a:solidFill>
            <a:schemeClr val="accent5">
              <a:lumMod val="20000"/>
              <a:lumOff val="80000"/>
            </a:schemeClr>
          </a:solidFill>
          <a:ln>
            <a:solidFill>
              <a:schemeClr val="accent5">
                <a:lumMod val="75000"/>
              </a:schemeClr>
            </a:solidFill>
          </a:ln>
        </p:spPr>
        <p:txBody>
          <a:bodyPr wrap="square">
            <a:spAutoFit/>
          </a:bodyPr>
          <a:lstStyle/>
          <a:p>
            <a:pPr>
              <a:lnSpc>
                <a:spcPct val="80000"/>
              </a:lnSpc>
            </a:pPr>
            <a:r>
              <a:rPr lang="fr-FR" sz="825" dirty="0">
                <a:latin typeface="Source Sans Pro" panose="020B0503030403020204" pitchFamily="34" charset="0"/>
                <a:ea typeface="Source Sans Pro" panose="020B0503030403020204" pitchFamily="34" charset="0"/>
                <a:cs typeface="Times New Roman" panose="02020603050405020304" pitchFamily="18" charset="0"/>
              </a:rPr>
              <a:t>Règlement C/REG.27/12/07 portant Composition, Organisation, Attributions et Fonctionnement de l’ARREC</a:t>
            </a:r>
            <a:endParaRPr lang="fr-FR" sz="825" dirty="0">
              <a:latin typeface="Source Sans Pro" panose="020B0503030403020204" pitchFamily="34" charset="0"/>
              <a:ea typeface="Source Sans Pro" panose="020B0503030403020204" pitchFamily="34" charset="0"/>
            </a:endParaRPr>
          </a:p>
        </p:txBody>
      </p:sp>
      <p:sp>
        <p:nvSpPr>
          <p:cNvPr id="60" name="TextBox 59">
            <a:extLst>
              <a:ext uri="{FF2B5EF4-FFF2-40B4-BE49-F238E27FC236}">
                <a16:creationId xmlns:a16="http://schemas.microsoft.com/office/drawing/2014/main" id="{F3216492-C86A-42BF-A9F4-1C0C35BB17D6}"/>
              </a:ext>
            </a:extLst>
          </p:cNvPr>
          <p:cNvSpPr txBox="1"/>
          <p:nvPr/>
        </p:nvSpPr>
        <p:spPr>
          <a:xfrm>
            <a:off x="3812801" y="1517404"/>
            <a:ext cx="1577340" cy="473206"/>
          </a:xfrm>
          <a:prstGeom prst="rect">
            <a:avLst/>
          </a:prstGeom>
          <a:solidFill>
            <a:schemeClr val="accent5">
              <a:lumMod val="20000"/>
              <a:lumOff val="80000"/>
            </a:schemeClr>
          </a:solidFill>
          <a:ln>
            <a:solidFill>
              <a:schemeClr val="accent5">
                <a:lumMod val="75000"/>
              </a:schemeClr>
            </a:solidFill>
          </a:ln>
        </p:spPr>
        <p:txBody>
          <a:bodyPr wrap="square">
            <a:spAutoFit/>
          </a:bodyPr>
          <a:lstStyle>
            <a:defPPr>
              <a:defRPr lang="en-US"/>
            </a:defPPr>
            <a:lvl1pPr>
              <a:defRPr sz="1100">
                <a:latin typeface="Source Sans Pro" panose="020B0503030403020204" pitchFamily="34" charset="0"/>
                <a:ea typeface="Source Sans Pro" panose="020B0503030403020204" pitchFamily="34" charset="0"/>
              </a:defRPr>
            </a:lvl1pPr>
          </a:lstStyle>
          <a:p>
            <a:r>
              <a:rPr lang="fr-FR" sz="825" dirty="0"/>
              <a:t>Directive C/DIR/1/06/13 du 21 Juin 2013, sur l’Organisation du Marché Régional de l’Electricité</a:t>
            </a:r>
          </a:p>
        </p:txBody>
      </p:sp>
      <p:sp>
        <p:nvSpPr>
          <p:cNvPr id="63" name="TextBox 62">
            <a:extLst>
              <a:ext uri="{FF2B5EF4-FFF2-40B4-BE49-F238E27FC236}">
                <a16:creationId xmlns:a16="http://schemas.microsoft.com/office/drawing/2014/main" id="{4F2C696B-C034-4281-A0AC-D5BFDBD273DD}"/>
              </a:ext>
            </a:extLst>
          </p:cNvPr>
          <p:cNvSpPr txBox="1"/>
          <p:nvPr/>
        </p:nvSpPr>
        <p:spPr>
          <a:xfrm rot="10800000" flipV="1">
            <a:off x="645438" y="1021089"/>
            <a:ext cx="1508760" cy="438582"/>
          </a:xfrm>
          <a:prstGeom prst="rect">
            <a:avLst/>
          </a:prstGeom>
          <a:solidFill>
            <a:schemeClr val="accent6">
              <a:lumMod val="20000"/>
              <a:lumOff val="80000"/>
            </a:schemeClr>
          </a:solidFill>
          <a:ln>
            <a:solidFill>
              <a:schemeClr val="accent6">
                <a:lumMod val="60000"/>
                <a:lumOff val="40000"/>
              </a:schemeClr>
            </a:solidFill>
          </a:ln>
        </p:spPr>
        <p:txBody>
          <a:bodyPr wrap="square">
            <a:spAutoFit/>
          </a:bodyPr>
          <a:lstStyle/>
          <a:p>
            <a:r>
              <a:rPr lang="fr-FR" altLang="fr-FR" sz="750" dirty="0">
                <a:latin typeface="Source Sans Pro" panose="020B0503030403020204" pitchFamily="34" charset="0"/>
                <a:ea typeface="Source Sans Pro" panose="020B0503030403020204" pitchFamily="34" charset="0"/>
              </a:rPr>
              <a:t>Protocole sur l’Energie de la CEDEAO (Protocole A/P4/1/03  du  31 Janvier 2003</a:t>
            </a:r>
            <a:endParaRPr lang="fr-FR" sz="750" dirty="0">
              <a:latin typeface="Source Sans Pro" panose="020B0503030403020204" pitchFamily="34" charset="0"/>
              <a:ea typeface="Source Sans Pro" panose="020B0503030403020204" pitchFamily="34" charset="0"/>
            </a:endParaRPr>
          </a:p>
        </p:txBody>
      </p:sp>
      <p:sp>
        <p:nvSpPr>
          <p:cNvPr id="64" name="TextBox 63">
            <a:extLst>
              <a:ext uri="{FF2B5EF4-FFF2-40B4-BE49-F238E27FC236}">
                <a16:creationId xmlns:a16="http://schemas.microsoft.com/office/drawing/2014/main" id="{A7A2EBCD-8E4B-4E54-892E-34CE67478318}"/>
              </a:ext>
            </a:extLst>
          </p:cNvPr>
          <p:cNvSpPr txBox="1"/>
          <p:nvPr/>
        </p:nvSpPr>
        <p:spPr>
          <a:xfrm>
            <a:off x="2039702" y="1505769"/>
            <a:ext cx="1714500" cy="600164"/>
          </a:xfrm>
          <a:prstGeom prst="rect">
            <a:avLst/>
          </a:prstGeom>
          <a:solidFill>
            <a:schemeClr val="accent5">
              <a:lumMod val="20000"/>
              <a:lumOff val="80000"/>
            </a:schemeClr>
          </a:solidFill>
          <a:ln>
            <a:solidFill>
              <a:schemeClr val="accent5">
                <a:lumMod val="75000"/>
              </a:schemeClr>
            </a:solidFill>
          </a:ln>
        </p:spPr>
        <p:txBody>
          <a:bodyPr wrap="square">
            <a:spAutoFit/>
          </a:bodyPr>
          <a:lstStyle/>
          <a:p>
            <a:r>
              <a:rPr lang="fr-FR" altLang="fr-FR" sz="825" dirty="0">
                <a:latin typeface="Source Sans Pro" panose="020B0503030403020204" pitchFamily="34" charset="0"/>
                <a:ea typeface="Source Sans Pro" panose="020B0503030403020204" pitchFamily="34" charset="0"/>
              </a:rPr>
              <a:t>Décision A/DEC.18/01/06 du 12/01/2006 des Chefs de la CEDEAO adoptant la Convention de l’EEEOA</a:t>
            </a:r>
            <a:endParaRPr lang="fr-FR" sz="825" dirty="0">
              <a:latin typeface="Source Sans Pro" panose="020B0503030403020204" pitchFamily="34" charset="0"/>
              <a:ea typeface="Source Sans Pro" panose="020B0503030403020204" pitchFamily="34" charset="0"/>
            </a:endParaRPr>
          </a:p>
        </p:txBody>
      </p:sp>
      <p:sp>
        <p:nvSpPr>
          <p:cNvPr id="66" name="TextBox 65">
            <a:extLst>
              <a:ext uri="{FF2B5EF4-FFF2-40B4-BE49-F238E27FC236}">
                <a16:creationId xmlns:a16="http://schemas.microsoft.com/office/drawing/2014/main" id="{2595DAE7-8D82-462E-B0B5-1824A369B11E}"/>
              </a:ext>
            </a:extLst>
          </p:cNvPr>
          <p:cNvSpPr txBox="1"/>
          <p:nvPr/>
        </p:nvSpPr>
        <p:spPr>
          <a:xfrm>
            <a:off x="2406986" y="1030154"/>
            <a:ext cx="1440180" cy="438582"/>
          </a:xfrm>
          <a:prstGeom prst="rect">
            <a:avLst/>
          </a:prstGeom>
          <a:solidFill>
            <a:schemeClr val="accent6">
              <a:lumMod val="20000"/>
              <a:lumOff val="80000"/>
            </a:schemeClr>
          </a:solidFill>
          <a:ln>
            <a:solidFill>
              <a:schemeClr val="accent6">
                <a:lumMod val="60000"/>
                <a:lumOff val="40000"/>
              </a:schemeClr>
            </a:solidFill>
          </a:ln>
        </p:spPr>
        <p:txBody>
          <a:bodyPr wrap="square">
            <a:spAutoFit/>
          </a:bodyPr>
          <a:lstStyle/>
          <a:p>
            <a:r>
              <a:rPr lang="fr-FR" altLang="fr-FR" sz="750" dirty="0">
                <a:latin typeface="Source Sans Pro" panose="020B0503030403020204" pitchFamily="34" charset="0"/>
                <a:ea typeface="Source Sans Pro" panose="020B0503030403020204" pitchFamily="34" charset="0"/>
              </a:rPr>
              <a:t>Acte additionnel A/SA.2/01/08 du 18 janvier 2008 portant création de l’ARREC</a:t>
            </a:r>
            <a:endParaRPr lang="fr-FR" sz="750" dirty="0">
              <a:latin typeface="Source Sans Pro" panose="020B0503030403020204" pitchFamily="34" charset="0"/>
              <a:ea typeface="Source Sans Pro" panose="020B0503030403020204" pitchFamily="34" charset="0"/>
            </a:endParaRPr>
          </a:p>
        </p:txBody>
      </p:sp>
      <p:grpSp>
        <p:nvGrpSpPr>
          <p:cNvPr id="105" name="Group 104">
            <a:extLst>
              <a:ext uri="{FF2B5EF4-FFF2-40B4-BE49-F238E27FC236}">
                <a16:creationId xmlns:a16="http://schemas.microsoft.com/office/drawing/2014/main" id="{4A2709AC-6422-4650-A044-7879784CAA34}"/>
              </a:ext>
            </a:extLst>
          </p:cNvPr>
          <p:cNvGrpSpPr/>
          <p:nvPr/>
        </p:nvGrpSpPr>
        <p:grpSpPr>
          <a:xfrm>
            <a:off x="174669" y="1998727"/>
            <a:ext cx="8424010" cy="579635"/>
            <a:chOff x="50800" y="2698828"/>
            <a:chExt cx="8788438" cy="772846"/>
          </a:xfrm>
        </p:grpSpPr>
        <p:sp>
          <p:nvSpPr>
            <p:cNvPr id="27" name="Rectangle 26">
              <a:extLst>
                <a:ext uri="{FF2B5EF4-FFF2-40B4-BE49-F238E27FC236}">
                  <a16:creationId xmlns:a16="http://schemas.microsoft.com/office/drawing/2014/main" id="{AAA17C4D-B6F7-45C5-ACC1-88DEE34519CB}"/>
                </a:ext>
              </a:extLst>
            </p:cNvPr>
            <p:cNvSpPr/>
            <p:nvPr/>
          </p:nvSpPr>
          <p:spPr>
            <a:xfrm>
              <a:off x="1264648" y="3005762"/>
              <a:ext cx="1188720" cy="457200"/>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Allocation de capacité</a:t>
              </a:r>
            </a:p>
          </p:txBody>
        </p:sp>
        <p:sp>
          <p:nvSpPr>
            <p:cNvPr id="28" name="Rectangle 27">
              <a:extLst>
                <a:ext uri="{FF2B5EF4-FFF2-40B4-BE49-F238E27FC236}">
                  <a16:creationId xmlns:a16="http://schemas.microsoft.com/office/drawing/2014/main" id="{5B7A19F3-81BE-447D-9AEE-B5D52CFA62B2}"/>
                </a:ext>
              </a:extLst>
            </p:cNvPr>
            <p:cNvSpPr/>
            <p:nvPr/>
          </p:nvSpPr>
          <p:spPr>
            <a:xfrm>
              <a:off x="5058871" y="3004447"/>
              <a:ext cx="1188720" cy="457200"/>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Exploitation du système</a:t>
              </a:r>
            </a:p>
          </p:txBody>
        </p:sp>
        <p:sp>
          <p:nvSpPr>
            <p:cNvPr id="29" name="Rectangle 28">
              <a:extLst>
                <a:ext uri="{FF2B5EF4-FFF2-40B4-BE49-F238E27FC236}">
                  <a16:creationId xmlns:a16="http://schemas.microsoft.com/office/drawing/2014/main" id="{8984C91E-ECF5-4359-AFBD-9262F9E4966A}"/>
                </a:ext>
              </a:extLst>
            </p:cNvPr>
            <p:cNvSpPr/>
            <p:nvPr/>
          </p:nvSpPr>
          <p:spPr>
            <a:xfrm>
              <a:off x="2525836" y="3014474"/>
              <a:ext cx="1188720" cy="457200"/>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Gestion des congestions</a:t>
              </a:r>
            </a:p>
          </p:txBody>
        </p:sp>
        <p:sp>
          <p:nvSpPr>
            <p:cNvPr id="30" name="Rectangle 29">
              <a:extLst>
                <a:ext uri="{FF2B5EF4-FFF2-40B4-BE49-F238E27FC236}">
                  <a16:creationId xmlns:a16="http://schemas.microsoft.com/office/drawing/2014/main" id="{A2B9D345-445E-4DF4-933B-2F840D13ABF7}"/>
                </a:ext>
              </a:extLst>
            </p:cNvPr>
            <p:cNvSpPr/>
            <p:nvPr/>
          </p:nvSpPr>
          <p:spPr>
            <a:xfrm>
              <a:off x="6329718" y="3004447"/>
              <a:ext cx="1234440" cy="457200"/>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Développement du réseau</a:t>
              </a:r>
            </a:p>
          </p:txBody>
        </p:sp>
        <p:sp>
          <p:nvSpPr>
            <p:cNvPr id="31" name="Rectangle 30">
              <a:extLst>
                <a:ext uri="{FF2B5EF4-FFF2-40B4-BE49-F238E27FC236}">
                  <a16:creationId xmlns:a16="http://schemas.microsoft.com/office/drawing/2014/main" id="{451FA6E7-14FF-4855-A422-9B4CC539D11A}"/>
                </a:ext>
              </a:extLst>
            </p:cNvPr>
            <p:cNvSpPr/>
            <p:nvPr/>
          </p:nvSpPr>
          <p:spPr>
            <a:xfrm>
              <a:off x="3810540" y="3002577"/>
              <a:ext cx="1188720" cy="457200"/>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Exploitation du marché</a:t>
              </a:r>
            </a:p>
          </p:txBody>
        </p:sp>
        <p:sp>
          <p:nvSpPr>
            <p:cNvPr id="7" name="Arrow: Pentagon 6">
              <a:extLst>
                <a:ext uri="{FF2B5EF4-FFF2-40B4-BE49-F238E27FC236}">
                  <a16:creationId xmlns:a16="http://schemas.microsoft.com/office/drawing/2014/main" id="{8EB14DC5-4108-4959-A4E4-4CFCC75C815E}"/>
                </a:ext>
              </a:extLst>
            </p:cNvPr>
            <p:cNvSpPr/>
            <p:nvPr/>
          </p:nvSpPr>
          <p:spPr>
            <a:xfrm>
              <a:off x="223520" y="3017520"/>
              <a:ext cx="914400" cy="365760"/>
            </a:xfrm>
            <a:prstGeom prst="homePlat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Fonctions</a:t>
              </a:r>
            </a:p>
          </p:txBody>
        </p:sp>
        <p:sp>
          <p:nvSpPr>
            <p:cNvPr id="32" name="Rectangle 31">
              <a:extLst>
                <a:ext uri="{FF2B5EF4-FFF2-40B4-BE49-F238E27FC236}">
                  <a16:creationId xmlns:a16="http://schemas.microsoft.com/office/drawing/2014/main" id="{15184755-ED64-4422-87F9-2F0858F5CCAA}"/>
                </a:ext>
              </a:extLst>
            </p:cNvPr>
            <p:cNvSpPr/>
            <p:nvPr/>
          </p:nvSpPr>
          <p:spPr>
            <a:xfrm>
              <a:off x="7650518" y="3008376"/>
              <a:ext cx="1188720" cy="457200"/>
            </a:xfrm>
            <a:prstGeom prst="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900" dirty="0">
                  <a:latin typeface="Source Sans Pro" panose="020B0503030403020204" pitchFamily="34" charset="0"/>
                  <a:ea typeface="Source Sans Pro" panose="020B0503030403020204" pitchFamily="34" charset="0"/>
                </a:rPr>
                <a:t>Raccordement au  réseau</a:t>
              </a:r>
            </a:p>
          </p:txBody>
        </p:sp>
        <p:sp>
          <p:nvSpPr>
            <p:cNvPr id="37" name="TextBox 36">
              <a:extLst>
                <a:ext uri="{FF2B5EF4-FFF2-40B4-BE49-F238E27FC236}">
                  <a16:creationId xmlns:a16="http://schemas.microsoft.com/office/drawing/2014/main" id="{3258BD2E-E99C-4CF8-81E0-EDAE033D0A99}"/>
                </a:ext>
              </a:extLst>
            </p:cNvPr>
            <p:cNvSpPr txBox="1"/>
            <p:nvPr/>
          </p:nvSpPr>
          <p:spPr>
            <a:xfrm>
              <a:off x="50800" y="2704157"/>
              <a:ext cx="731520" cy="430886"/>
            </a:xfrm>
            <a:prstGeom prst="rect">
              <a:avLst/>
            </a:prstGeom>
            <a:noFill/>
          </p:spPr>
          <p:txBody>
            <a:bodyPr wrap="square" rtlCol="0">
              <a:spAutoFit/>
            </a:bodyPr>
            <a:lstStyle/>
            <a:p>
              <a:r>
                <a:rPr lang="fr-FR" sz="1500" b="1" dirty="0">
                  <a:latin typeface="Source Sans Pro" panose="020B0503030403020204" pitchFamily="34" charset="0"/>
                  <a:ea typeface="Source Sans Pro" panose="020B0503030403020204" pitchFamily="34" charset="0"/>
                </a:rPr>
                <a:t>L2…</a:t>
              </a:r>
            </a:p>
          </p:txBody>
        </p:sp>
        <p:sp>
          <p:nvSpPr>
            <p:cNvPr id="68" name="TextBox 67">
              <a:extLst>
                <a:ext uri="{FF2B5EF4-FFF2-40B4-BE49-F238E27FC236}">
                  <a16:creationId xmlns:a16="http://schemas.microsoft.com/office/drawing/2014/main" id="{34066B0F-4811-44A8-9AF8-54E5FED3247C}"/>
                </a:ext>
              </a:extLst>
            </p:cNvPr>
            <p:cNvSpPr txBox="1"/>
            <p:nvPr/>
          </p:nvSpPr>
          <p:spPr>
            <a:xfrm>
              <a:off x="864947" y="2698828"/>
              <a:ext cx="4602480" cy="430886"/>
            </a:xfrm>
            <a:prstGeom prst="rect">
              <a:avLst/>
            </a:prstGeom>
            <a:noFill/>
          </p:spPr>
          <p:txBody>
            <a:bodyPr wrap="square">
              <a:spAutoFit/>
            </a:bodyPr>
            <a:lstStyle/>
            <a:p>
              <a:r>
                <a:rPr lang="fr-FR" altLang="fr-FR" sz="1500" b="1" dirty="0">
                  <a:solidFill>
                    <a:srgbClr val="000000"/>
                  </a:solidFill>
                  <a:latin typeface="Source Sans Pro" panose="020B0503030403020204" pitchFamily="34" charset="0"/>
                  <a:ea typeface="Source Sans Pro" panose="020B0503030403020204" pitchFamily="34" charset="0"/>
                  <a:cs typeface="Century Gothic" panose="020B0502020202020204" pitchFamily="34" charset="0"/>
                </a:rPr>
                <a:t>Règlementation du Marché Régional</a:t>
              </a:r>
              <a:endParaRPr lang="fr-FR" sz="1500" b="1" dirty="0">
                <a:latin typeface="Source Sans Pro" panose="020B0503030403020204" pitchFamily="34" charset="0"/>
                <a:ea typeface="Source Sans Pro" panose="020B0503030403020204" pitchFamily="34" charset="0"/>
              </a:endParaRPr>
            </a:p>
          </p:txBody>
        </p:sp>
      </p:grpSp>
      <p:sp>
        <p:nvSpPr>
          <p:cNvPr id="61" name="TextBox 60">
            <a:extLst>
              <a:ext uri="{FF2B5EF4-FFF2-40B4-BE49-F238E27FC236}">
                <a16:creationId xmlns:a16="http://schemas.microsoft.com/office/drawing/2014/main" id="{933336CC-2F83-4325-BECA-095CE68B3084}"/>
              </a:ext>
            </a:extLst>
          </p:cNvPr>
          <p:cNvSpPr txBox="1"/>
          <p:nvPr/>
        </p:nvSpPr>
        <p:spPr>
          <a:xfrm>
            <a:off x="5445998" y="1504539"/>
            <a:ext cx="1371600" cy="473206"/>
          </a:xfrm>
          <a:prstGeom prst="rect">
            <a:avLst/>
          </a:prstGeom>
          <a:solidFill>
            <a:schemeClr val="accent5">
              <a:lumMod val="20000"/>
              <a:lumOff val="80000"/>
            </a:schemeClr>
          </a:solidFill>
          <a:ln>
            <a:solidFill>
              <a:schemeClr val="accent5">
                <a:lumMod val="75000"/>
              </a:schemeClr>
            </a:solidFill>
          </a:ln>
        </p:spPr>
        <p:txBody>
          <a:bodyPr wrap="square">
            <a:spAutoFit/>
          </a:bodyPr>
          <a:lstStyle>
            <a:defPPr>
              <a:defRPr lang="en-US"/>
            </a:defPPr>
            <a:lvl1pPr>
              <a:defRPr sz="1100">
                <a:latin typeface="Source Sans Pro" panose="020B0503030403020204" pitchFamily="34" charset="0"/>
                <a:ea typeface="Source Sans Pro" panose="020B0503030403020204" pitchFamily="34" charset="0"/>
              </a:defRPr>
            </a:lvl1pPr>
          </a:lstStyle>
          <a:p>
            <a:r>
              <a:rPr lang="fr-FR" sz="825" dirty="0">
                <a:cs typeface="Times New Roman" panose="02020603050405020304" pitchFamily="18" charset="0"/>
              </a:rPr>
              <a:t>Règlement C/REG.17/06/19 du 27 juin 2019 sur les sanctions dans le MRE</a:t>
            </a:r>
            <a:endParaRPr lang="fr-FR" sz="825" dirty="0"/>
          </a:p>
        </p:txBody>
      </p:sp>
      <p:cxnSp>
        <p:nvCxnSpPr>
          <p:cNvPr id="96" name="Straight Arrow Connector 95">
            <a:extLst>
              <a:ext uri="{FF2B5EF4-FFF2-40B4-BE49-F238E27FC236}">
                <a16:creationId xmlns:a16="http://schemas.microsoft.com/office/drawing/2014/main" id="{FC0682A1-7F8B-4BE8-8CF5-4DBF20EADFC0}"/>
              </a:ext>
            </a:extLst>
          </p:cNvPr>
          <p:cNvCxnSpPr>
            <a:cxnSpLocks/>
          </p:cNvCxnSpPr>
          <p:nvPr/>
        </p:nvCxnSpPr>
        <p:spPr>
          <a:xfrm flipH="1" flipV="1">
            <a:off x="3496381" y="3594328"/>
            <a:ext cx="762170" cy="293399"/>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4C9D2C90-F9ED-489E-AE00-8C2797312298}"/>
              </a:ext>
            </a:extLst>
          </p:cNvPr>
          <p:cNvCxnSpPr>
            <a:cxnSpLocks/>
          </p:cNvCxnSpPr>
          <p:nvPr/>
        </p:nvCxnSpPr>
        <p:spPr>
          <a:xfrm flipV="1">
            <a:off x="5445998" y="3638141"/>
            <a:ext cx="0" cy="28320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F2F5069B-8E56-4495-8206-9F0E6168D211}"/>
              </a:ext>
            </a:extLst>
          </p:cNvPr>
          <p:cNvCxnSpPr>
            <a:cxnSpLocks/>
          </p:cNvCxnSpPr>
          <p:nvPr/>
        </p:nvCxnSpPr>
        <p:spPr>
          <a:xfrm flipH="1" flipV="1">
            <a:off x="4520293" y="3614302"/>
            <a:ext cx="10794" cy="330126"/>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BEDF3F9A-C713-47F0-AFFB-CCA701BBE58E}"/>
              </a:ext>
            </a:extLst>
          </p:cNvPr>
          <p:cNvCxnSpPr>
            <a:cxnSpLocks/>
          </p:cNvCxnSpPr>
          <p:nvPr/>
        </p:nvCxnSpPr>
        <p:spPr>
          <a:xfrm flipV="1">
            <a:off x="6802310" y="3670108"/>
            <a:ext cx="0" cy="27432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627ECBBF-3E9D-4268-B423-006B3D68A563}"/>
              </a:ext>
            </a:extLst>
          </p:cNvPr>
          <p:cNvCxnSpPr>
            <a:cxnSpLocks/>
          </p:cNvCxnSpPr>
          <p:nvPr/>
        </p:nvCxnSpPr>
        <p:spPr>
          <a:xfrm flipV="1">
            <a:off x="8023419" y="3638141"/>
            <a:ext cx="0" cy="27432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6932109-1308-4701-8563-94EC2CF63DEF}"/>
              </a:ext>
            </a:extLst>
          </p:cNvPr>
          <p:cNvSpPr txBox="1"/>
          <p:nvPr/>
        </p:nvSpPr>
        <p:spPr>
          <a:xfrm>
            <a:off x="446888" y="3746308"/>
            <a:ext cx="323165" cy="1262454"/>
          </a:xfrm>
          <a:prstGeom prst="rect">
            <a:avLst/>
          </a:prstGeom>
          <a:noFill/>
        </p:spPr>
        <p:txBody>
          <a:bodyPr vert="vert270" wrap="square" rtlCol="0" anchor="ctr" anchorCtr="0">
            <a:spAutoFit/>
          </a:bodyPr>
          <a:lstStyle/>
          <a:p>
            <a:pPr algn="ctr"/>
            <a:r>
              <a:rPr lang="fr-FR" sz="900" dirty="0">
                <a:ln>
                  <a:solidFill>
                    <a:schemeClr val="accent1">
                      <a:shade val="50000"/>
                    </a:schemeClr>
                  </a:solidFill>
                </a:ln>
                <a:pattFill prst="pct5">
                  <a:fgClr>
                    <a:schemeClr val="tx1"/>
                  </a:fgClr>
                  <a:bgClr>
                    <a:schemeClr val="bg1"/>
                  </a:bgClr>
                </a:pattFill>
                <a:latin typeface="Source Sans Pro" panose="020B0503030403020204" pitchFamily="34" charset="0"/>
                <a:ea typeface="Source Sans Pro" panose="020B0503030403020204" pitchFamily="34" charset="0"/>
              </a:rPr>
              <a:t>Codes du MRE</a:t>
            </a:r>
          </a:p>
        </p:txBody>
      </p:sp>
      <p:sp>
        <p:nvSpPr>
          <p:cNvPr id="91" name="Freeform: Shape 90">
            <a:extLst>
              <a:ext uri="{FF2B5EF4-FFF2-40B4-BE49-F238E27FC236}">
                <a16:creationId xmlns:a16="http://schemas.microsoft.com/office/drawing/2014/main" id="{83D7ECA5-D053-4C2E-9FE4-266ECA58A3D9}"/>
              </a:ext>
            </a:extLst>
          </p:cNvPr>
          <p:cNvSpPr/>
          <p:nvPr/>
        </p:nvSpPr>
        <p:spPr>
          <a:xfrm>
            <a:off x="3733436" y="4460060"/>
            <a:ext cx="1054353" cy="41148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Code de comptage</a:t>
            </a:r>
          </a:p>
        </p:txBody>
      </p:sp>
      <p:cxnSp>
        <p:nvCxnSpPr>
          <p:cNvPr id="4" name="Connector: Elbow 3">
            <a:extLst>
              <a:ext uri="{FF2B5EF4-FFF2-40B4-BE49-F238E27FC236}">
                <a16:creationId xmlns:a16="http://schemas.microsoft.com/office/drawing/2014/main" id="{0D29685A-0617-4C2E-B508-A9BE25FE3960}"/>
              </a:ext>
            </a:extLst>
          </p:cNvPr>
          <p:cNvCxnSpPr/>
          <p:nvPr/>
        </p:nvCxnSpPr>
        <p:spPr>
          <a:xfrm flipV="1">
            <a:off x="4238275" y="3907671"/>
            <a:ext cx="9045" cy="479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54F9886-7DED-47BA-AD71-589CA1FD38CD}"/>
              </a:ext>
            </a:extLst>
          </p:cNvPr>
          <p:cNvCxnSpPr>
            <a:cxnSpLocks/>
          </p:cNvCxnSpPr>
          <p:nvPr/>
        </p:nvCxnSpPr>
        <p:spPr>
          <a:xfrm flipH="1" flipV="1">
            <a:off x="2242742" y="3267091"/>
            <a:ext cx="1896162" cy="622319"/>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2D9C22B3-2005-2989-F962-7BECFD36875C}"/>
              </a:ext>
            </a:extLst>
          </p:cNvPr>
          <p:cNvGrpSpPr/>
          <p:nvPr/>
        </p:nvGrpSpPr>
        <p:grpSpPr>
          <a:xfrm>
            <a:off x="1437469" y="3900227"/>
            <a:ext cx="7107768" cy="972354"/>
            <a:chOff x="1916625" y="5080234"/>
            <a:chExt cx="9477024" cy="1296472"/>
          </a:xfrm>
        </p:grpSpPr>
        <p:sp>
          <p:nvSpPr>
            <p:cNvPr id="89" name="Freeform: Shape 88">
              <a:extLst>
                <a:ext uri="{FF2B5EF4-FFF2-40B4-BE49-F238E27FC236}">
                  <a16:creationId xmlns:a16="http://schemas.microsoft.com/office/drawing/2014/main" id="{4985B195-CB28-4258-B638-B643CC24D61F}"/>
                </a:ext>
              </a:extLst>
            </p:cNvPr>
            <p:cNvSpPr/>
            <p:nvPr/>
          </p:nvSpPr>
          <p:spPr>
            <a:xfrm>
              <a:off x="6687617" y="5120831"/>
              <a:ext cx="1405804" cy="64008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Code d'exploitation </a:t>
              </a:r>
            </a:p>
          </p:txBody>
        </p:sp>
        <p:sp>
          <p:nvSpPr>
            <p:cNvPr id="90" name="Freeform: Shape 89">
              <a:extLst>
                <a:ext uri="{FF2B5EF4-FFF2-40B4-BE49-F238E27FC236}">
                  <a16:creationId xmlns:a16="http://schemas.microsoft.com/office/drawing/2014/main" id="{C9E39A1F-5809-4C93-BA85-0AB664E92880}"/>
                </a:ext>
              </a:extLst>
            </p:cNvPr>
            <p:cNvSpPr/>
            <p:nvPr/>
          </p:nvSpPr>
          <p:spPr>
            <a:xfrm>
              <a:off x="9987845" y="5120831"/>
              <a:ext cx="1405804" cy="64008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Code de raccordement</a:t>
              </a:r>
            </a:p>
          </p:txBody>
        </p:sp>
        <p:sp>
          <p:nvSpPr>
            <p:cNvPr id="92" name="Freeform: Shape 91">
              <a:extLst>
                <a:ext uri="{FF2B5EF4-FFF2-40B4-BE49-F238E27FC236}">
                  <a16:creationId xmlns:a16="http://schemas.microsoft.com/office/drawing/2014/main" id="{73C297AE-BFC7-4346-851B-399A388A3384}"/>
                </a:ext>
              </a:extLst>
            </p:cNvPr>
            <p:cNvSpPr/>
            <p:nvPr/>
          </p:nvSpPr>
          <p:spPr>
            <a:xfrm>
              <a:off x="8313390" y="5120640"/>
              <a:ext cx="1522954" cy="64008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Code de planification</a:t>
              </a:r>
            </a:p>
          </p:txBody>
        </p:sp>
        <p:sp>
          <p:nvSpPr>
            <p:cNvPr id="93" name="Freeform: Shape 92">
              <a:extLst>
                <a:ext uri="{FF2B5EF4-FFF2-40B4-BE49-F238E27FC236}">
                  <a16:creationId xmlns:a16="http://schemas.microsoft.com/office/drawing/2014/main" id="{CB2E241B-4604-4C9C-AB54-4C8FC6CABBC8}"/>
                </a:ext>
              </a:extLst>
            </p:cNvPr>
            <p:cNvSpPr/>
            <p:nvPr/>
          </p:nvSpPr>
          <p:spPr>
            <a:xfrm>
              <a:off x="6702360" y="5812255"/>
              <a:ext cx="1405804" cy="54864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750" b="1" dirty="0">
                  <a:latin typeface="Source Sans Pro" panose="020B0503030403020204" pitchFamily="34" charset="0"/>
                  <a:ea typeface="Source Sans Pro" panose="020B0503030403020204" pitchFamily="34" charset="0"/>
                </a:rPr>
                <a:t>Code de formation des opérateurs du système </a:t>
              </a:r>
            </a:p>
          </p:txBody>
        </p:sp>
        <p:sp>
          <p:nvSpPr>
            <p:cNvPr id="94" name="Freeform: Shape 93">
              <a:extLst>
                <a:ext uri="{FF2B5EF4-FFF2-40B4-BE49-F238E27FC236}">
                  <a16:creationId xmlns:a16="http://schemas.microsoft.com/office/drawing/2014/main" id="{EEB44E28-2958-4F5B-AB48-A9F6347B732F}"/>
                </a:ext>
              </a:extLst>
            </p:cNvPr>
            <p:cNvSpPr/>
            <p:nvPr/>
          </p:nvSpPr>
          <p:spPr>
            <a:xfrm>
              <a:off x="3459906" y="5096546"/>
              <a:ext cx="1405804" cy="128016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Conditions générales</a:t>
              </a:r>
            </a:p>
          </p:txBody>
        </p:sp>
        <p:sp>
          <p:nvSpPr>
            <p:cNvPr id="95" name="Freeform: Shape 94">
              <a:extLst>
                <a:ext uri="{FF2B5EF4-FFF2-40B4-BE49-F238E27FC236}">
                  <a16:creationId xmlns:a16="http://schemas.microsoft.com/office/drawing/2014/main" id="{9CCC482D-9A55-4F0C-AA2A-04BAEC7B2390}"/>
                </a:ext>
              </a:extLst>
            </p:cNvPr>
            <p:cNvSpPr/>
            <p:nvPr/>
          </p:nvSpPr>
          <p:spPr>
            <a:xfrm>
              <a:off x="1916625" y="5080234"/>
              <a:ext cx="1268134" cy="128016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Glossaire et définitions</a:t>
              </a:r>
            </a:p>
          </p:txBody>
        </p:sp>
        <p:sp>
          <p:nvSpPr>
            <p:cNvPr id="88" name="Freeform: Shape 87">
              <a:extLst>
                <a:ext uri="{FF2B5EF4-FFF2-40B4-BE49-F238E27FC236}">
                  <a16:creationId xmlns:a16="http://schemas.microsoft.com/office/drawing/2014/main" id="{566E8A3A-C407-4F81-BE20-C5787CB5C5DC}"/>
                </a:ext>
              </a:extLst>
            </p:cNvPr>
            <p:cNvSpPr/>
            <p:nvPr/>
          </p:nvSpPr>
          <p:spPr>
            <a:xfrm>
              <a:off x="4951488" y="5120640"/>
              <a:ext cx="1405804" cy="640080"/>
            </a:xfrm>
            <a:custGeom>
              <a:avLst/>
              <a:gdLst>
                <a:gd name="connsiteX0" fmla="*/ 0 w 897929"/>
                <a:gd name="connsiteY0" fmla="*/ 44896 h 448964"/>
                <a:gd name="connsiteX1" fmla="*/ 44896 w 897929"/>
                <a:gd name="connsiteY1" fmla="*/ 0 h 448964"/>
                <a:gd name="connsiteX2" fmla="*/ 853033 w 897929"/>
                <a:gd name="connsiteY2" fmla="*/ 0 h 448964"/>
                <a:gd name="connsiteX3" fmla="*/ 897929 w 897929"/>
                <a:gd name="connsiteY3" fmla="*/ 44896 h 448964"/>
                <a:gd name="connsiteX4" fmla="*/ 897929 w 897929"/>
                <a:gd name="connsiteY4" fmla="*/ 404068 h 448964"/>
                <a:gd name="connsiteX5" fmla="*/ 853033 w 897929"/>
                <a:gd name="connsiteY5" fmla="*/ 448964 h 448964"/>
                <a:gd name="connsiteX6" fmla="*/ 44896 w 897929"/>
                <a:gd name="connsiteY6" fmla="*/ 448964 h 448964"/>
                <a:gd name="connsiteX7" fmla="*/ 0 w 897929"/>
                <a:gd name="connsiteY7" fmla="*/ 404068 h 448964"/>
                <a:gd name="connsiteX8" fmla="*/ 0 w 897929"/>
                <a:gd name="connsiteY8" fmla="*/ 44896 h 44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7929" h="448964">
                  <a:moveTo>
                    <a:pt x="0" y="44896"/>
                  </a:moveTo>
                  <a:cubicBezTo>
                    <a:pt x="0" y="20101"/>
                    <a:pt x="20101" y="0"/>
                    <a:pt x="44896" y="0"/>
                  </a:cubicBezTo>
                  <a:lnTo>
                    <a:pt x="853033" y="0"/>
                  </a:lnTo>
                  <a:cubicBezTo>
                    <a:pt x="877828" y="0"/>
                    <a:pt x="897929" y="20101"/>
                    <a:pt x="897929" y="44896"/>
                  </a:cubicBezTo>
                  <a:lnTo>
                    <a:pt x="897929" y="404068"/>
                  </a:lnTo>
                  <a:cubicBezTo>
                    <a:pt x="897929" y="428863"/>
                    <a:pt x="877828" y="448964"/>
                    <a:pt x="853033" y="448964"/>
                  </a:cubicBezTo>
                  <a:lnTo>
                    <a:pt x="44896" y="448964"/>
                  </a:lnTo>
                  <a:cubicBezTo>
                    <a:pt x="20101" y="448964"/>
                    <a:pt x="0" y="428863"/>
                    <a:pt x="0" y="404068"/>
                  </a:cubicBezTo>
                  <a:lnTo>
                    <a:pt x="0" y="44896"/>
                  </a:lnTo>
                  <a:close/>
                </a:path>
              </a:pathLst>
            </a:cu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73" tIns="13673" rIns="13673" bIns="13673" numCol="1" spcCol="1270" anchor="ctr" anchorCtr="0">
              <a:noAutofit/>
            </a:bodyPr>
            <a:lstStyle/>
            <a:p>
              <a:pPr algn="ctr" defTabSz="266700">
                <a:lnSpc>
                  <a:spcPct val="90000"/>
                </a:lnSpc>
                <a:spcBef>
                  <a:spcPct val="0"/>
                </a:spcBef>
                <a:spcAft>
                  <a:spcPct val="35000"/>
                </a:spcAft>
              </a:pPr>
              <a:r>
                <a:rPr lang="fr-FR" sz="900" b="1" dirty="0">
                  <a:latin typeface="Source Sans Pro" panose="020B0503030403020204" pitchFamily="34" charset="0"/>
                  <a:ea typeface="Source Sans Pro" panose="020B0503030403020204" pitchFamily="34" charset="0"/>
                </a:rPr>
                <a:t>Code de marché </a:t>
              </a:r>
            </a:p>
          </p:txBody>
        </p:sp>
      </p:grpSp>
      <p:sp>
        <p:nvSpPr>
          <p:cNvPr id="2" name="TextBox 1">
            <a:extLst>
              <a:ext uri="{FF2B5EF4-FFF2-40B4-BE49-F238E27FC236}">
                <a16:creationId xmlns:a16="http://schemas.microsoft.com/office/drawing/2014/main" id="{A353C36B-8D1F-4BCB-ED0C-3485BD6FA45D}"/>
              </a:ext>
            </a:extLst>
          </p:cNvPr>
          <p:cNvSpPr txBox="1"/>
          <p:nvPr/>
        </p:nvSpPr>
        <p:spPr>
          <a:xfrm>
            <a:off x="6987424" y="1501399"/>
            <a:ext cx="1611254" cy="600164"/>
          </a:xfrm>
          <a:prstGeom prst="rect">
            <a:avLst/>
          </a:prstGeom>
          <a:solidFill>
            <a:schemeClr val="accent5">
              <a:lumMod val="20000"/>
              <a:lumOff val="80000"/>
            </a:schemeClr>
          </a:solidFill>
          <a:ln>
            <a:solidFill>
              <a:schemeClr val="accent5">
                <a:lumMod val="75000"/>
              </a:schemeClr>
            </a:solidFill>
          </a:ln>
        </p:spPr>
        <p:txBody>
          <a:bodyPr wrap="square">
            <a:spAutoFit/>
          </a:bodyPr>
          <a:lstStyle>
            <a:defPPr>
              <a:defRPr lang="en-US"/>
            </a:defPPr>
            <a:lvl1pPr>
              <a:defRPr sz="1100">
                <a:latin typeface="Source Sans Pro" panose="020B0503030403020204" pitchFamily="34" charset="0"/>
                <a:ea typeface="Source Sans Pro" panose="020B0503030403020204" pitchFamily="34" charset="0"/>
              </a:defRPr>
            </a:lvl1pPr>
          </a:lstStyle>
          <a:p>
            <a:r>
              <a:rPr lang="fr-FR" sz="825" dirty="0"/>
              <a:t>Acte additionnel A/SA.2/07/23 du 9 juillet 2023 portant adoption du Code de l’électricité</a:t>
            </a:r>
          </a:p>
        </p:txBody>
      </p:sp>
    </p:spTree>
    <p:extLst>
      <p:ext uri="{BB962C8B-B14F-4D97-AF65-F5344CB8AC3E}">
        <p14:creationId xmlns:p14="http://schemas.microsoft.com/office/powerpoint/2010/main" val="455671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ppt_x"/>
                                          </p:val>
                                        </p:tav>
                                        <p:tav tm="100000">
                                          <p:val>
                                            <p:strVal val="#ppt_x"/>
                                          </p:val>
                                        </p:tav>
                                      </p:tavLst>
                                    </p:anim>
                                    <p:anim calcmode="lin" valueType="num">
                                      <p:cBhvr additive="base">
                                        <p:cTn id="8"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1">
                                            <p:bg/>
                                          </p:spTgt>
                                        </p:tgtEl>
                                        <p:attrNameLst>
                                          <p:attrName>style.visibility</p:attrName>
                                        </p:attrNameLst>
                                      </p:cBhvr>
                                      <p:to>
                                        <p:strVal val="visible"/>
                                      </p:to>
                                    </p:set>
                                    <p:anim calcmode="lin" valueType="num">
                                      <p:cBhvr additive="base">
                                        <p:cTn id="17" dur="500" fill="hold"/>
                                        <p:tgtEl>
                                          <p:spTgt spid="51">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1">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1">
                                            <p:txEl>
                                              <p:pRg st="0" end="0"/>
                                            </p:txEl>
                                          </p:spTgt>
                                        </p:tgtEl>
                                        <p:attrNameLst>
                                          <p:attrName>style.visibility</p:attrName>
                                        </p:attrNameLst>
                                      </p:cBhvr>
                                      <p:to>
                                        <p:strVal val="visible"/>
                                      </p:to>
                                    </p:set>
                                    <p:anim calcmode="lin" valueType="num">
                                      <p:cBhvr additive="base">
                                        <p:cTn id="21"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1">
                                            <p:txEl>
                                              <p:pRg st="1" end="1"/>
                                            </p:txEl>
                                          </p:spTgt>
                                        </p:tgtEl>
                                        <p:attrNameLst>
                                          <p:attrName>style.visibility</p:attrName>
                                        </p:attrNameLst>
                                      </p:cBhvr>
                                      <p:to>
                                        <p:strVal val="visible"/>
                                      </p:to>
                                    </p:set>
                                    <p:anim calcmode="lin" valueType="num">
                                      <p:cBhvr additive="base">
                                        <p:cTn id="25" dur="500" fill="hold"/>
                                        <p:tgtEl>
                                          <p:spTgt spid="5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ppt_x"/>
                                          </p:val>
                                        </p:tav>
                                        <p:tav tm="100000">
                                          <p:val>
                                            <p:strVal val="#ppt_x"/>
                                          </p:val>
                                        </p:tav>
                                      </p:tavLst>
                                    </p:anim>
                                    <p:anim calcmode="lin" valueType="num">
                                      <p:cBhvr additive="base">
                                        <p:cTn id="38" dur="500" fill="hold"/>
                                        <p:tgtEl>
                                          <p:spTgt spid="5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fill="hold"/>
                                        <p:tgtEl>
                                          <p:spTgt spid="57"/>
                                        </p:tgtEl>
                                        <p:attrNameLst>
                                          <p:attrName>ppt_x</p:attrName>
                                        </p:attrNameLst>
                                      </p:cBhvr>
                                      <p:tavLst>
                                        <p:tav tm="0">
                                          <p:val>
                                            <p:strVal val="#ppt_x"/>
                                          </p:val>
                                        </p:tav>
                                        <p:tav tm="100000">
                                          <p:val>
                                            <p:strVal val="#ppt_x"/>
                                          </p:val>
                                        </p:tav>
                                      </p:tavLst>
                                    </p:anim>
                                    <p:anim calcmode="lin" valueType="num">
                                      <p:cBhvr additive="base">
                                        <p:cTn id="42" dur="500" fill="hold"/>
                                        <p:tgtEl>
                                          <p:spTgt spid="5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 calcmode="lin" valueType="num">
                                      <p:cBhvr additive="base">
                                        <p:cTn id="45" dur="500" fill="hold"/>
                                        <p:tgtEl>
                                          <p:spTgt spid="58"/>
                                        </p:tgtEl>
                                        <p:attrNameLst>
                                          <p:attrName>ppt_x</p:attrName>
                                        </p:attrNameLst>
                                      </p:cBhvr>
                                      <p:tavLst>
                                        <p:tav tm="0">
                                          <p:val>
                                            <p:strVal val="#ppt_x"/>
                                          </p:val>
                                        </p:tav>
                                        <p:tav tm="100000">
                                          <p:val>
                                            <p:strVal val="#ppt_x"/>
                                          </p:val>
                                        </p:tav>
                                      </p:tavLst>
                                    </p:anim>
                                    <p:anim calcmode="lin" valueType="num">
                                      <p:cBhvr additive="base">
                                        <p:cTn id="46" dur="500" fill="hold"/>
                                        <p:tgtEl>
                                          <p:spTgt spid="5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ppt_x"/>
                                          </p:val>
                                        </p:tav>
                                        <p:tav tm="100000">
                                          <p:val>
                                            <p:strVal val="#ppt_x"/>
                                          </p:val>
                                        </p:tav>
                                      </p:tavLst>
                                    </p:anim>
                                    <p:anim calcmode="lin" valueType="num">
                                      <p:cBhvr additive="base">
                                        <p:cTn id="50" dur="500" fill="hold"/>
                                        <p:tgtEl>
                                          <p:spTgt spid="4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500" fill="hold"/>
                                        <p:tgtEl>
                                          <p:spTgt spid="45"/>
                                        </p:tgtEl>
                                        <p:attrNameLst>
                                          <p:attrName>ppt_x</p:attrName>
                                        </p:attrNameLst>
                                      </p:cBhvr>
                                      <p:tavLst>
                                        <p:tav tm="0">
                                          <p:val>
                                            <p:strVal val="#ppt_x"/>
                                          </p:val>
                                        </p:tav>
                                        <p:tav tm="100000">
                                          <p:val>
                                            <p:strVal val="#ppt_x"/>
                                          </p:val>
                                        </p:tav>
                                      </p:tavLst>
                                    </p:anim>
                                    <p:anim calcmode="lin" valueType="num">
                                      <p:cBhvr additive="base">
                                        <p:cTn id="54" dur="500" fill="hold"/>
                                        <p:tgtEl>
                                          <p:spTgt spid="45"/>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500" fill="hold"/>
                                        <p:tgtEl>
                                          <p:spTgt spid="46"/>
                                        </p:tgtEl>
                                        <p:attrNameLst>
                                          <p:attrName>ppt_x</p:attrName>
                                        </p:attrNameLst>
                                      </p:cBhvr>
                                      <p:tavLst>
                                        <p:tav tm="0">
                                          <p:val>
                                            <p:strVal val="#ppt_x"/>
                                          </p:val>
                                        </p:tav>
                                        <p:tav tm="100000">
                                          <p:val>
                                            <p:strVal val="#ppt_x"/>
                                          </p:val>
                                        </p:tav>
                                      </p:tavLst>
                                    </p:anim>
                                    <p:anim calcmode="lin" valueType="num">
                                      <p:cBhvr additive="base">
                                        <p:cTn id="58" dur="500" fill="hold"/>
                                        <p:tgtEl>
                                          <p:spTgt spid="46"/>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48"/>
                                        </p:tgtEl>
                                        <p:attrNameLst>
                                          <p:attrName>style.visibility</p:attrName>
                                        </p:attrNameLst>
                                      </p:cBhvr>
                                      <p:to>
                                        <p:strVal val="visible"/>
                                      </p:to>
                                    </p:set>
                                    <p:anim calcmode="lin" valueType="num">
                                      <p:cBhvr additive="base">
                                        <p:cTn id="65" dur="500" fill="hold"/>
                                        <p:tgtEl>
                                          <p:spTgt spid="48"/>
                                        </p:tgtEl>
                                        <p:attrNameLst>
                                          <p:attrName>ppt_x</p:attrName>
                                        </p:attrNameLst>
                                      </p:cBhvr>
                                      <p:tavLst>
                                        <p:tav tm="0">
                                          <p:val>
                                            <p:strVal val="#ppt_x"/>
                                          </p:val>
                                        </p:tav>
                                        <p:tav tm="100000">
                                          <p:val>
                                            <p:strVal val="#ppt_x"/>
                                          </p:val>
                                        </p:tav>
                                      </p:tavLst>
                                    </p:anim>
                                    <p:anim calcmode="lin" valueType="num">
                                      <p:cBhvr additive="base">
                                        <p:cTn id="66" dur="500" fill="hold"/>
                                        <p:tgtEl>
                                          <p:spTgt spid="48"/>
                                        </p:tgtEl>
                                        <p:attrNameLst>
                                          <p:attrName>ppt_y</p:attrName>
                                        </p:attrNameLst>
                                      </p:cBhvr>
                                      <p:tavLst>
                                        <p:tav tm="0">
                                          <p:val>
                                            <p:strVal val="1+#ppt_h/2"/>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1000"/>
                                        <p:tgtEl>
                                          <p:spTgt spid="40"/>
                                        </p:tgtEl>
                                      </p:cBhvr>
                                    </p:animEffect>
                                    <p:anim calcmode="lin" valueType="num">
                                      <p:cBhvr>
                                        <p:cTn id="70" dur="1000" fill="hold"/>
                                        <p:tgtEl>
                                          <p:spTgt spid="40"/>
                                        </p:tgtEl>
                                        <p:attrNameLst>
                                          <p:attrName>ppt_x</p:attrName>
                                        </p:attrNameLst>
                                      </p:cBhvr>
                                      <p:tavLst>
                                        <p:tav tm="0">
                                          <p:val>
                                            <p:strVal val="#ppt_x"/>
                                          </p:val>
                                        </p:tav>
                                        <p:tav tm="100000">
                                          <p:val>
                                            <p:strVal val="#ppt_x"/>
                                          </p:val>
                                        </p:tav>
                                      </p:tavLst>
                                    </p:anim>
                                    <p:anim calcmode="lin" valueType="num">
                                      <p:cBhvr>
                                        <p:cTn id="7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nodeType="click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500" fill="hold"/>
                                        <p:tgtEl>
                                          <p:spTgt spid="15"/>
                                        </p:tgtEl>
                                        <p:attrNameLst>
                                          <p:attrName>ppt_x</p:attrName>
                                        </p:attrNameLst>
                                      </p:cBhvr>
                                      <p:tavLst>
                                        <p:tav tm="0">
                                          <p:val>
                                            <p:strVal val="#ppt_x"/>
                                          </p:val>
                                        </p:tav>
                                        <p:tav tm="100000">
                                          <p:val>
                                            <p:strVal val="#ppt_x"/>
                                          </p:val>
                                        </p:tav>
                                      </p:tavLst>
                                    </p:anim>
                                    <p:anim calcmode="lin" valueType="num">
                                      <p:cBhvr additive="base">
                                        <p:cTn id="77" dur="500" fill="hold"/>
                                        <p:tgtEl>
                                          <p:spTgt spid="15"/>
                                        </p:tgtEl>
                                        <p:attrNameLst>
                                          <p:attrName>ppt_y</p:attrName>
                                        </p:attrNameLst>
                                      </p:cBhvr>
                                      <p:tavLst>
                                        <p:tav tm="0">
                                          <p:val>
                                            <p:strVal val="1+#ppt_h/2"/>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01"/>
                                        </p:tgtEl>
                                        <p:attrNameLst>
                                          <p:attrName>style.visibility</p:attrName>
                                        </p:attrNameLst>
                                      </p:cBhvr>
                                      <p:to>
                                        <p:strVal val="visible"/>
                                      </p:to>
                                    </p:set>
                                    <p:animEffect transition="in" filter="fade">
                                      <p:cBhvr>
                                        <p:cTn id="80" dur="1000"/>
                                        <p:tgtEl>
                                          <p:spTgt spid="101"/>
                                        </p:tgtEl>
                                      </p:cBhvr>
                                    </p:animEffect>
                                    <p:anim calcmode="lin" valueType="num">
                                      <p:cBhvr>
                                        <p:cTn id="81" dur="1000" fill="hold"/>
                                        <p:tgtEl>
                                          <p:spTgt spid="101"/>
                                        </p:tgtEl>
                                        <p:attrNameLst>
                                          <p:attrName>ppt_x</p:attrName>
                                        </p:attrNameLst>
                                      </p:cBhvr>
                                      <p:tavLst>
                                        <p:tav tm="0">
                                          <p:val>
                                            <p:strVal val="#ppt_x"/>
                                          </p:val>
                                        </p:tav>
                                        <p:tav tm="100000">
                                          <p:val>
                                            <p:strVal val="#ppt_x"/>
                                          </p:val>
                                        </p:tav>
                                      </p:tavLst>
                                    </p:anim>
                                    <p:anim calcmode="lin" valueType="num">
                                      <p:cBhvr>
                                        <p:cTn id="82" dur="1000" fill="hold"/>
                                        <p:tgtEl>
                                          <p:spTgt spid="101"/>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1000"/>
                                        <p:tgtEl>
                                          <p:spTgt spid="96"/>
                                        </p:tgtEl>
                                      </p:cBhvr>
                                    </p:animEffect>
                                    <p:anim calcmode="lin" valueType="num">
                                      <p:cBhvr>
                                        <p:cTn id="86" dur="1000" fill="hold"/>
                                        <p:tgtEl>
                                          <p:spTgt spid="96"/>
                                        </p:tgtEl>
                                        <p:attrNameLst>
                                          <p:attrName>ppt_x</p:attrName>
                                        </p:attrNameLst>
                                      </p:cBhvr>
                                      <p:tavLst>
                                        <p:tav tm="0">
                                          <p:val>
                                            <p:strVal val="#ppt_x"/>
                                          </p:val>
                                        </p:tav>
                                        <p:tav tm="100000">
                                          <p:val>
                                            <p:strVal val="#ppt_x"/>
                                          </p:val>
                                        </p:tav>
                                      </p:tavLst>
                                    </p:anim>
                                    <p:anim calcmode="lin" valueType="num">
                                      <p:cBhvr>
                                        <p:cTn id="87" dur="1000" fill="hold"/>
                                        <p:tgtEl>
                                          <p:spTgt spid="9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98"/>
                                        </p:tgtEl>
                                        <p:attrNameLst>
                                          <p:attrName>style.visibility</p:attrName>
                                        </p:attrNameLst>
                                      </p:cBhvr>
                                      <p:to>
                                        <p:strVal val="visible"/>
                                      </p:to>
                                    </p:set>
                                    <p:animEffect transition="in" filter="fade">
                                      <p:cBhvr>
                                        <p:cTn id="90" dur="1000"/>
                                        <p:tgtEl>
                                          <p:spTgt spid="98"/>
                                        </p:tgtEl>
                                      </p:cBhvr>
                                    </p:animEffect>
                                    <p:anim calcmode="lin" valueType="num">
                                      <p:cBhvr>
                                        <p:cTn id="91" dur="1000" fill="hold"/>
                                        <p:tgtEl>
                                          <p:spTgt spid="98"/>
                                        </p:tgtEl>
                                        <p:attrNameLst>
                                          <p:attrName>ppt_x</p:attrName>
                                        </p:attrNameLst>
                                      </p:cBhvr>
                                      <p:tavLst>
                                        <p:tav tm="0">
                                          <p:val>
                                            <p:strVal val="#ppt_x"/>
                                          </p:val>
                                        </p:tav>
                                        <p:tav tm="100000">
                                          <p:val>
                                            <p:strVal val="#ppt_x"/>
                                          </p:val>
                                        </p:tav>
                                      </p:tavLst>
                                    </p:anim>
                                    <p:anim calcmode="lin" valueType="num">
                                      <p:cBhvr>
                                        <p:cTn id="92" dur="1000" fill="hold"/>
                                        <p:tgtEl>
                                          <p:spTgt spid="98"/>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03"/>
                                        </p:tgtEl>
                                        <p:attrNameLst>
                                          <p:attrName>style.visibility</p:attrName>
                                        </p:attrNameLst>
                                      </p:cBhvr>
                                      <p:to>
                                        <p:strVal val="visible"/>
                                      </p:to>
                                    </p:set>
                                    <p:animEffect transition="in" filter="fade">
                                      <p:cBhvr>
                                        <p:cTn id="95" dur="1000"/>
                                        <p:tgtEl>
                                          <p:spTgt spid="103"/>
                                        </p:tgtEl>
                                      </p:cBhvr>
                                    </p:animEffect>
                                    <p:anim calcmode="lin" valueType="num">
                                      <p:cBhvr>
                                        <p:cTn id="96" dur="1000" fill="hold"/>
                                        <p:tgtEl>
                                          <p:spTgt spid="103"/>
                                        </p:tgtEl>
                                        <p:attrNameLst>
                                          <p:attrName>ppt_x</p:attrName>
                                        </p:attrNameLst>
                                      </p:cBhvr>
                                      <p:tavLst>
                                        <p:tav tm="0">
                                          <p:val>
                                            <p:strVal val="#ppt_x"/>
                                          </p:val>
                                        </p:tav>
                                        <p:tav tm="100000">
                                          <p:val>
                                            <p:strVal val="#ppt_x"/>
                                          </p:val>
                                        </p:tav>
                                      </p:tavLst>
                                    </p:anim>
                                    <p:anim calcmode="lin" valueType="num">
                                      <p:cBhvr>
                                        <p:cTn id="97" dur="1000" fill="hold"/>
                                        <p:tgtEl>
                                          <p:spTgt spid="103"/>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02"/>
                                        </p:tgtEl>
                                        <p:attrNameLst>
                                          <p:attrName>style.visibility</p:attrName>
                                        </p:attrNameLst>
                                      </p:cBhvr>
                                      <p:to>
                                        <p:strVal val="visible"/>
                                      </p:to>
                                    </p:set>
                                    <p:animEffect transition="in" filter="fade">
                                      <p:cBhvr>
                                        <p:cTn id="100" dur="1000"/>
                                        <p:tgtEl>
                                          <p:spTgt spid="102"/>
                                        </p:tgtEl>
                                      </p:cBhvr>
                                    </p:animEffect>
                                    <p:anim calcmode="lin" valueType="num">
                                      <p:cBhvr>
                                        <p:cTn id="101" dur="1000" fill="hold"/>
                                        <p:tgtEl>
                                          <p:spTgt spid="102"/>
                                        </p:tgtEl>
                                        <p:attrNameLst>
                                          <p:attrName>ppt_x</p:attrName>
                                        </p:attrNameLst>
                                      </p:cBhvr>
                                      <p:tavLst>
                                        <p:tav tm="0">
                                          <p:val>
                                            <p:strVal val="#ppt_x"/>
                                          </p:val>
                                        </p:tav>
                                        <p:tav tm="100000">
                                          <p:val>
                                            <p:strVal val="#ppt_x"/>
                                          </p:val>
                                        </p:tav>
                                      </p:tavLst>
                                    </p:anim>
                                    <p:anim calcmode="lin" valueType="num">
                                      <p:cBhvr>
                                        <p:cTn id="102" dur="1000" fill="hold"/>
                                        <p:tgtEl>
                                          <p:spTgt spid="102"/>
                                        </p:tgtEl>
                                        <p:attrNameLst>
                                          <p:attrName>ppt_y</p:attrName>
                                        </p:attrNameLst>
                                      </p:cBhvr>
                                      <p:tavLst>
                                        <p:tav tm="0">
                                          <p:val>
                                            <p:strVal val="#ppt_y+.1"/>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91"/>
                                        </p:tgtEl>
                                        <p:attrNameLst>
                                          <p:attrName>style.visibility</p:attrName>
                                        </p:attrNameLst>
                                      </p:cBhvr>
                                      <p:to>
                                        <p:strVal val="visible"/>
                                      </p:to>
                                    </p:set>
                                    <p:anim calcmode="lin" valueType="num">
                                      <p:cBhvr additive="base">
                                        <p:cTn id="105" dur="500" fill="hold"/>
                                        <p:tgtEl>
                                          <p:spTgt spid="91"/>
                                        </p:tgtEl>
                                        <p:attrNameLst>
                                          <p:attrName>ppt_x</p:attrName>
                                        </p:attrNameLst>
                                      </p:cBhvr>
                                      <p:tavLst>
                                        <p:tav tm="0">
                                          <p:val>
                                            <p:strVal val="#ppt_x"/>
                                          </p:val>
                                        </p:tav>
                                        <p:tav tm="100000">
                                          <p:val>
                                            <p:strVal val="#ppt_x"/>
                                          </p:val>
                                        </p:tav>
                                      </p:tavLst>
                                    </p:anim>
                                    <p:anim calcmode="lin" valueType="num">
                                      <p:cBhvr additive="base">
                                        <p:cTn id="106" dur="500" fill="hold"/>
                                        <p:tgtEl>
                                          <p:spTgt spid="91"/>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17"/>
                                        </p:tgtEl>
                                        <p:attrNameLst>
                                          <p:attrName>style.visibility</p:attrName>
                                        </p:attrNameLst>
                                      </p:cBhvr>
                                      <p:to>
                                        <p:strVal val="visible"/>
                                      </p:to>
                                    </p:set>
                                    <p:anim calcmode="lin" valueType="num">
                                      <p:cBhvr additive="base">
                                        <p:cTn id="109" dur="500" fill="hold"/>
                                        <p:tgtEl>
                                          <p:spTgt spid="17"/>
                                        </p:tgtEl>
                                        <p:attrNameLst>
                                          <p:attrName>ppt_x</p:attrName>
                                        </p:attrNameLst>
                                      </p:cBhvr>
                                      <p:tavLst>
                                        <p:tav tm="0">
                                          <p:val>
                                            <p:strVal val="#ppt_x"/>
                                          </p:val>
                                        </p:tav>
                                        <p:tav tm="100000">
                                          <p:val>
                                            <p:strVal val="#ppt_x"/>
                                          </p:val>
                                        </p:tav>
                                      </p:tavLst>
                                    </p:anim>
                                    <p:anim calcmode="lin" valueType="num">
                                      <p:cBhvr additive="base">
                                        <p:cTn id="110" dur="500" fill="hold"/>
                                        <p:tgtEl>
                                          <p:spTgt spid="17"/>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49"/>
                                        </p:tgtEl>
                                        <p:attrNameLst>
                                          <p:attrName>style.visibility</p:attrName>
                                        </p:attrNameLst>
                                      </p:cBhvr>
                                      <p:to>
                                        <p:strVal val="visible"/>
                                      </p:to>
                                    </p:set>
                                    <p:anim calcmode="lin" valueType="num">
                                      <p:cBhvr additive="base">
                                        <p:cTn id="113" dur="500" fill="hold"/>
                                        <p:tgtEl>
                                          <p:spTgt spid="49"/>
                                        </p:tgtEl>
                                        <p:attrNameLst>
                                          <p:attrName>ppt_x</p:attrName>
                                        </p:attrNameLst>
                                      </p:cBhvr>
                                      <p:tavLst>
                                        <p:tav tm="0">
                                          <p:val>
                                            <p:strVal val="#ppt_x"/>
                                          </p:val>
                                        </p:tav>
                                        <p:tav tm="100000">
                                          <p:val>
                                            <p:strVal val="#ppt_x"/>
                                          </p:val>
                                        </p:tav>
                                      </p:tavLst>
                                    </p:anim>
                                    <p:anim calcmode="lin" valueType="num">
                                      <p:cBhvr additive="base">
                                        <p:cTn id="11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1" grpId="0" uiExpand="1" build="p" animBg="1"/>
      <p:bldP spid="54" grpId="0"/>
      <p:bldP spid="55" grpId="0"/>
      <p:bldP spid="56" grpId="0"/>
      <p:bldP spid="57" grpId="0"/>
      <p:bldP spid="58" grpId="0"/>
      <p:bldP spid="49" grpId="0"/>
      <p:bldP spid="9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CBA5E6-8C14-F324-8237-C3896DEF3A78}"/>
              </a:ext>
            </a:extLst>
          </p:cNvPr>
          <p:cNvSpPr txBox="1"/>
          <p:nvPr/>
        </p:nvSpPr>
        <p:spPr>
          <a:xfrm>
            <a:off x="0" y="738044"/>
            <a:ext cx="8785811" cy="292169"/>
          </a:xfrm>
          <a:prstGeom prst="rect">
            <a:avLst/>
          </a:prstGeom>
          <a:noFill/>
        </p:spPr>
        <p:txBody>
          <a:bodyPr vert="horz" lIns="68580" tIns="34290" rIns="68580" bIns="34290" rtlCol="0" anchor="ctr" anchorCtr="0">
            <a:noAutofit/>
          </a:bodyPr>
          <a:lstStyle>
            <a:lvl1pPr marL="571500" indent="-571500" defTabSz="685800">
              <a:lnSpc>
                <a:spcPct val="90000"/>
              </a:lnSpc>
              <a:spcBef>
                <a:spcPct val="0"/>
              </a:spcBef>
              <a:buFont typeface="+mj-lt"/>
              <a:buAutoNum type="romanUcPeriod" startAt="2"/>
              <a:defRPr sz="2400" cap="all">
                <a:solidFill>
                  <a:srgbClr val="043275"/>
                </a:solidFill>
                <a:latin typeface="Gill Sans MT" panose="020B0502020104020203" pitchFamily="34" charset="0"/>
                <a:ea typeface="+mj-ea"/>
                <a:cs typeface="+mj-cs"/>
              </a:defRPr>
            </a:lvl1pPr>
          </a:lstStyle>
          <a:p>
            <a:pPr marL="0" indent="0" algn="ctr" defTabSz="514350">
              <a:buNone/>
              <a:defRPr/>
            </a:pPr>
            <a:r>
              <a:rPr lang="fr" sz="1575" b="1" dirty="0">
                <a:latin typeface="Source Sans Pro" panose="020B0503030403020204" pitchFamily="34" charset="0"/>
                <a:ea typeface="Source Sans Pro" panose="020B0503030403020204" pitchFamily="34" charset="0"/>
              </a:rPr>
              <a:t>RÔLES DES INSTITUTIONS RÉGIONALES (</a:t>
            </a:r>
            <a:r>
              <a:rPr lang="fr-FR" sz="1575" b="1" dirty="0">
                <a:latin typeface="Source Sans Pro" panose="020B0503030403020204" pitchFamily="34" charset="0"/>
                <a:ea typeface="Source Sans Pro" panose="020B0503030403020204" pitchFamily="34" charset="0"/>
              </a:rPr>
              <a:t>ARREC</a:t>
            </a:r>
            <a:r>
              <a:rPr lang="fr" sz="1575" b="1" dirty="0">
                <a:latin typeface="Source Sans Pro" panose="020B0503030403020204" pitchFamily="34" charset="0"/>
                <a:ea typeface="Source Sans Pro" panose="020B0503030403020204" pitchFamily="34" charset="0"/>
              </a:rPr>
              <a:t>, WAPP ET </a:t>
            </a:r>
            <a:r>
              <a:rPr lang="fr-FR" sz="1575" b="1" dirty="0">
                <a:latin typeface="Source Sans Pro" panose="020B0503030403020204" pitchFamily="34" charset="0"/>
                <a:ea typeface="Source Sans Pro" panose="020B0503030403020204" pitchFamily="34" charset="0"/>
              </a:rPr>
              <a:t>OSM</a:t>
            </a:r>
            <a:r>
              <a:rPr lang="fr" sz="1575" b="1" dirty="0">
                <a:latin typeface="Source Sans Pro" panose="020B0503030403020204" pitchFamily="34" charset="0"/>
                <a:ea typeface="Source Sans Pro" panose="020B0503030403020204" pitchFamily="34" charset="0"/>
              </a:rPr>
              <a:t>) CONCERNANT LES CODES du </a:t>
            </a:r>
            <a:r>
              <a:rPr lang="fr-FR" sz="1575" b="1" dirty="0">
                <a:latin typeface="Source Sans Pro" panose="020B0503030403020204" pitchFamily="34" charset="0"/>
                <a:ea typeface="Source Sans Pro" panose="020B0503030403020204" pitchFamily="34" charset="0"/>
              </a:rPr>
              <a:t>MRE</a:t>
            </a:r>
            <a:endParaRPr lang="fr" sz="1575" b="1" dirty="0">
              <a:latin typeface="Source Sans Pro" panose="020B0503030403020204" pitchFamily="34" charset="0"/>
              <a:ea typeface="Source Sans Pro" panose="020B0503030403020204" pitchFamily="34" charset="0"/>
            </a:endParaRPr>
          </a:p>
        </p:txBody>
      </p:sp>
      <p:sp>
        <p:nvSpPr>
          <p:cNvPr id="5" name="CasellaDiTesto 4">
            <a:extLst>
              <a:ext uri="{FF2B5EF4-FFF2-40B4-BE49-F238E27FC236}">
                <a16:creationId xmlns:a16="http://schemas.microsoft.com/office/drawing/2014/main" id="{29C16BF2-85BE-6E0E-D086-05A4538572D3}"/>
              </a:ext>
            </a:extLst>
          </p:cNvPr>
          <p:cNvSpPr txBox="1"/>
          <p:nvPr/>
        </p:nvSpPr>
        <p:spPr>
          <a:xfrm>
            <a:off x="4265440" y="1560913"/>
            <a:ext cx="1103666" cy="511722"/>
          </a:xfrm>
          <a:prstGeom prst="rect">
            <a:avLst/>
          </a:prstGeom>
          <a:noFill/>
        </p:spPr>
        <p:txBody>
          <a:bodyPr vert="horz" wrap="square" lIns="54000" tIns="54000" rIns="54000" bIns="54000" rtlCol="0" anchor="t" anchorCtr="0">
            <a:noAutofit/>
          </a:bodyPr>
          <a:lstStyle>
            <a:defPPr>
              <a:defRPr lang="en-US"/>
            </a:defPPr>
            <a:lvl1pPr algn="ctr">
              <a:defRPr sz="2800" b="0" i="0">
                <a:ln w="25400">
                  <a:solidFill>
                    <a:schemeClr val="tx1"/>
                  </a:solidFill>
                </a:ln>
                <a:solidFill>
                  <a:srgbClr val="0057A3"/>
                </a:solidFill>
                <a:latin typeface="Corbel Light" panose="020B0303020204020204" pitchFamily="34" charset="0"/>
              </a:defRPr>
            </a:lvl1pPr>
          </a:lstStyle>
          <a:p>
            <a:r>
              <a:rPr lang="fr-FR" sz="2700" spc="150" dirty="0">
                <a:latin typeface="Source Sans Pro" panose="020B0503030403020204" pitchFamily="34" charset="0"/>
                <a:ea typeface="Source Sans Pro" panose="020B0503030403020204" pitchFamily="34" charset="0"/>
              </a:rPr>
              <a:t>OSM</a:t>
            </a:r>
            <a:endParaRPr lang="en-ZA" sz="2400" spc="150" dirty="0">
              <a:latin typeface="Source Sans Pro" panose="020B0503030403020204" pitchFamily="34" charset="0"/>
              <a:ea typeface="Source Sans Pro" panose="020B0503030403020204" pitchFamily="34" charset="0"/>
            </a:endParaRPr>
          </a:p>
        </p:txBody>
      </p:sp>
      <p:sp>
        <p:nvSpPr>
          <p:cNvPr id="6" name="CasellaDiTesto 1">
            <a:extLst>
              <a:ext uri="{FF2B5EF4-FFF2-40B4-BE49-F238E27FC236}">
                <a16:creationId xmlns:a16="http://schemas.microsoft.com/office/drawing/2014/main" id="{36D06AD1-2E1D-CDB0-CB7E-30BF6F5FDA34}"/>
              </a:ext>
            </a:extLst>
          </p:cNvPr>
          <p:cNvSpPr txBox="1"/>
          <p:nvPr/>
        </p:nvSpPr>
        <p:spPr>
          <a:xfrm>
            <a:off x="1159041" y="2864033"/>
            <a:ext cx="1577875" cy="878945"/>
          </a:xfrm>
          <a:prstGeom prst="rect">
            <a:avLst/>
          </a:prstGeom>
        </p:spPr>
        <p:txBody>
          <a:bodyPr vert="horz" wrap="square" lIns="54000" tIns="54000" rIns="54000" bIns="54000" rtlCol="0" anchor="t" anchorCtr="0">
            <a:noAutofit/>
          </a:bodyPr>
          <a:lstStyle/>
          <a:p>
            <a:pPr algn="ctr"/>
            <a:r>
              <a:rPr lang="fr" sz="2100" dirty="0">
                <a:ln>
                  <a:solidFill>
                    <a:schemeClr val="tx1"/>
                  </a:solidFill>
                </a:ln>
                <a:solidFill>
                  <a:srgbClr val="0D395F"/>
                </a:solidFill>
                <a:latin typeface="Corbel Light" panose="020B0303020204020204" pitchFamily="34" charset="0"/>
              </a:rPr>
              <a:t>WAPP (comités)</a:t>
            </a:r>
          </a:p>
        </p:txBody>
      </p:sp>
      <p:sp>
        <p:nvSpPr>
          <p:cNvPr id="7" name="CasellaDiTesto 5">
            <a:extLst>
              <a:ext uri="{FF2B5EF4-FFF2-40B4-BE49-F238E27FC236}">
                <a16:creationId xmlns:a16="http://schemas.microsoft.com/office/drawing/2014/main" id="{A1BC274F-F3F1-6262-3728-5766B1C617EE}"/>
              </a:ext>
            </a:extLst>
          </p:cNvPr>
          <p:cNvSpPr txBox="1"/>
          <p:nvPr/>
        </p:nvSpPr>
        <p:spPr>
          <a:xfrm>
            <a:off x="4129806" y="3103653"/>
            <a:ext cx="1401366" cy="412681"/>
          </a:xfrm>
          <a:prstGeom prst="rect">
            <a:avLst/>
          </a:prstGeom>
          <a:noFill/>
        </p:spPr>
        <p:txBody>
          <a:bodyPr vert="horz" wrap="square" lIns="54000" tIns="54000" rIns="54000" bIns="54000" rtlCol="0" anchor="t" anchorCtr="0">
            <a:noAutofit/>
          </a:bodyPr>
          <a:lstStyle>
            <a:defPPr>
              <a:defRPr lang="en-US"/>
            </a:defPPr>
            <a:lvl1pPr algn="ctr">
              <a:defRPr sz="3600" b="0" i="0" spc="200">
                <a:ln w="25400">
                  <a:solidFill>
                    <a:schemeClr val="tx1"/>
                  </a:solidFill>
                </a:ln>
                <a:solidFill>
                  <a:srgbClr val="0057A3"/>
                </a:solidFill>
                <a:latin typeface="Source Sans Pro" panose="020B0503030403020204" pitchFamily="34" charset="0"/>
                <a:ea typeface="Source Sans Pro" panose="020B0503030403020204" pitchFamily="34" charset="0"/>
              </a:defRPr>
            </a:lvl1pPr>
          </a:lstStyle>
          <a:p>
            <a:r>
              <a:rPr lang="fr" sz="2700"/>
              <a:t>WAPP</a:t>
            </a:r>
            <a:endParaRPr lang="en-ZA" sz="2700" dirty="0"/>
          </a:p>
        </p:txBody>
      </p:sp>
      <p:sp>
        <p:nvSpPr>
          <p:cNvPr id="8" name="CasellaDiTesto 8">
            <a:extLst>
              <a:ext uri="{FF2B5EF4-FFF2-40B4-BE49-F238E27FC236}">
                <a16:creationId xmlns:a16="http://schemas.microsoft.com/office/drawing/2014/main" id="{3BFC34FA-3FF5-BC2C-7411-2DBC1C53199A}"/>
              </a:ext>
            </a:extLst>
          </p:cNvPr>
          <p:cNvSpPr txBox="1"/>
          <p:nvPr/>
        </p:nvSpPr>
        <p:spPr>
          <a:xfrm>
            <a:off x="6638678" y="3103653"/>
            <a:ext cx="1217486" cy="412681"/>
          </a:xfrm>
          <a:prstGeom prst="rect">
            <a:avLst/>
          </a:prstGeom>
          <a:noFill/>
        </p:spPr>
        <p:txBody>
          <a:bodyPr vert="horz" wrap="square" lIns="54000" tIns="54000" rIns="54000" bIns="54000" rtlCol="0" anchor="t" anchorCtr="0">
            <a:noAutofit/>
          </a:bodyPr>
          <a:lstStyle>
            <a:defPPr>
              <a:defRPr lang="en-US"/>
            </a:defPPr>
            <a:lvl1pPr algn="ctr">
              <a:defRPr sz="3600" b="0" i="0" spc="200">
                <a:ln w="25400">
                  <a:solidFill>
                    <a:schemeClr val="tx1"/>
                  </a:solidFill>
                </a:ln>
                <a:solidFill>
                  <a:srgbClr val="0057A3"/>
                </a:solidFill>
                <a:latin typeface="Source Sans Pro" panose="020B0503030403020204" pitchFamily="34" charset="0"/>
                <a:ea typeface="Source Sans Pro" panose="020B0503030403020204" pitchFamily="34" charset="0"/>
              </a:defRPr>
            </a:lvl1pPr>
          </a:lstStyle>
          <a:p>
            <a:r>
              <a:rPr lang="fr-FR" sz="2700" dirty="0"/>
              <a:t>ARREC</a:t>
            </a:r>
            <a:endParaRPr lang="fr" sz="2700" dirty="0"/>
          </a:p>
        </p:txBody>
      </p:sp>
      <p:cxnSp>
        <p:nvCxnSpPr>
          <p:cNvPr id="9" name="Connettore 2 10">
            <a:extLst>
              <a:ext uri="{FF2B5EF4-FFF2-40B4-BE49-F238E27FC236}">
                <a16:creationId xmlns:a16="http://schemas.microsoft.com/office/drawing/2014/main" id="{C48E3EBD-8AD2-4050-9AA9-DE6C361BBCB2}"/>
              </a:ext>
            </a:extLst>
          </p:cNvPr>
          <p:cNvCxnSpPr>
            <a:cxnSpLocks/>
            <a:stCxn id="6" idx="3"/>
            <a:endCxn id="7" idx="1"/>
          </p:cNvCxnSpPr>
          <p:nvPr/>
        </p:nvCxnSpPr>
        <p:spPr>
          <a:xfrm>
            <a:off x="2736915" y="3303505"/>
            <a:ext cx="1392891" cy="648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11">
            <a:extLst>
              <a:ext uri="{FF2B5EF4-FFF2-40B4-BE49-F238E27FC236}">
                <a16:creationId xmlns:a16="http://schemas.microsoft.com/office/drawing/2014/main" id="{8216F6F5-97F5-573B-D04D-AD711FA4DF98}"/>
              </a:ext>
            </a:extLst>
          </p:cNvPr>
          <p:cNvCxnSpPr>
            <a:cxnSpLocks/>
            <a:stCxn id="5" idx="2"/>
            <a:endCxn id="7" idx="0"/>
          </p:cNvCxnSpPr>
          <p:nvPr/>
        </p:nvCxnSpPr>
        <p:spPr>
          <a:xfrm>
            <a:off x="4817274" y="2072635"/>
            <a:ext cx="13216" cy="10310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4">
            <a:extLst>
              <a:ext uri="{FF2B5EF4-FFF2-40B4-BE49-F238E27FC236}">
                <a16:creationId xmlns:a16="http://schemas.microsoft.com/office/drawing/2014/main" id="{592288EC-99D4-D112-09B3-6D271710EAA2}"/>
              </a:ext>
            </a:extLst>
          </p:cNvPr>
          <p:cNvCxnSpPr>
            <a:cxnSpLocks/>
            <a:stCxn id="7" idx="3"/>
            <a:endCxn id="8" idx="1"/>
          </p:cNvCxnSpPr>
          <p:nvPr/>
        </p:nvCxnSpPr>
        <p:spPr>
          <a:xfrm>
            <a:off x="5531173" y="3309993"/>
            <a:ext cx="1107506" cy="1"/>
          </a:xfrm>
          <a:prstGeom prst="straightConnector1">
            <a:avLst/>
          </a:prstGeom>
          <a:ln w="1016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7">
            <a:extLst>
              <a:ext uri="{FF2B5EF4-FFF2-40B4-BE49-F238E27FC236}">
                <a16:creationId xmlns:a16="http://schemas.microsoft.com/office/drawing/2014/main" id="{13DABB74-6E7F-56A8-14A1-6128714BD8EE}"/>
              </a:ext>
            </a:extLst>
          </p:cNvPr>
          <p:cNvSpPr txBox="1"/>
          <p:nvPr/>
        </p:nvSpPr>
        <p:spPr>
          <a:xfrm>
            <a:off x="3022300" y="3328483"/>
            <a:ext cx="797804" cy="467624"/>
          </a:xfrm>
          <a:prstGeom prst="rect">
            <a:avLst/>
          </a:prstGeom>
        </p:spPr>
        <p:txBody>
          <a:bodyPr vert="horz" wrap="square" lIns="0" tIns="0" rIns="0" bIns="0" rtlCol="0" anchor="t" anchorCtr="0">
            <a:noAutofit/>
          </a:bodyPr>
          <a:lstStyle/>
          <a:p>
            <a:pPr algn="l"/>
            <a:r>
              <a:rPr lang="fr" sz="1200" dirty="0">
                <a:ln>
                  <a:solidFill>
                    <a:srgbClr val="0070C0"/>
                  </a:solidFill>
                </a:ln>
                <a:solidFill>
                  <a:srgbClr val="0070C0"/>
                </a:solidFill>
                <a:latin typeface="Corbel Light" panose="020B0303020204020204" pitchFamily="34" charset="0"/>
              </a:rPr>
              <a:t>proposer et soumettre</a:t>
            </a:r>
          </a:p>
        </p:txBody>
      </p:sp>
      <p:sp>
        <p:nvSpPr>
          <p:cNvPr id="13" name="CasellaDiTesto 18">
            <a:extLst>
              <a:ext uri="{FF2B5EF4-FFF2-40B4-BE49-F238E27FC236}">
                <a16:creationId xmlns:a16="http://schemas.microsoft.com/office/drawing/2014/main" id="{6F0CCF2C-5A35-32A0-DE47-8725A97EF32E}"/>
              </a:ext>
            </a:extLst>
          </p:cNvPr>
          <p:cNvSpPr txBox="1"/>
          <p:nvPr/>
        </p:nvSpPr>
        <p:spPr>
          <a:xfrm>
            <a:off x="5727521" y="3394585"/>
            <a:ext cx="822960" cy="492757"/>
          </a:xfrm>
          <a:prstGeom prst="rect">
            <a:avLst/>
          </a:prstGeom>
        </p:spPr>
        <p:txBody>
          <a:bodyPr vert="horz" wrap="square" lIns="0" tIns="0" rIns="0" bIns="0" rtlCol="0" anchor="t" anchorCtr="0">
            <a:noAutofit/>
          </a:bodyPr>
          <a:lstStyle>
            <a:defPPr>
              <a:defRPr lang="en-US"/>
            </a:defPPr>
            <a:lvl1pPr>
              <a:defRPr sz="1600" b="0" i="0">
                <a:ln>
                  <a:solidFill>
                    <a:srgbClr val="0070C0"/>
                  </a:solidFill>
                </a:ln>
                <a:solidFill>
                  <a:srgbClr val="0070C0"/>
                </a:solidFill>
                <a:latin typeface="Corbel Light" panose="020B0303020204020204" pitchFamily="34" charset="0"/>
              </a:defRPr>
            </a:lvl1pPr>
          </a:lstStyle>
          <a:p>
            <a:r>
              <a:rPr lang="fr" sz="1200" dirty="0"/>
              <a:t>adopter et soumettre</a:t>
            </a:r>
          </a:p>
        </p:txBody>
      </p:sp>
      <p:sp>
        <p:nvSpPr>
          <p:cNvPr id="14" name="CasellaDiTesto 19">
            <a:extLst>
              <a:ext uri="{FF2B5EF4-FFF2-40B4-BE49-F238E27FC236}">
                <a16:creationId xmlns:a16="http://schemas.microsoft.com/office/drawing/2014/main" id="{55EAE7F1-5368-9D93-F18B-8948E4CA8D7C}"/>
              </a:ext>
            </a:extLst>
          </p:cNvPr>
          <p:cNvSpPr txBox="1"/>
          <p:nvPr/>
        </p:nvSpPr>
        <p:spPr>
          <a:xfrm>
            <a:off x="6204715" y="2792545"/>
            <a:ext cx="822960" cy="195944"/>
          </a:xfrm>
          <a:prstGeom prst="rect">
            <a:avLst/>
          </a:prstGeom>
        </p:spPr>
        <p:txBody>
          <a:bodyPr vert="horz" wrap="square" lIns="0" tIns="0" rIns="0" bIns="0" rtlCol="0" anchor="t" anchorCtr="0">
            <a:noAutofit/>
          </a:bodyPr>
          <a:lstStyle>
            <a:defPPr>
              <a:defRPr lang="en-US"/>
            </a:defPPr>
            <a:lvl1pPr>
              <a:defRPr sz="1600" b="0" i="0">
                <a:ln>
                  <a:solidFill>
                    <a:srgbClr val="0070C0"/>
                  </a:solidFill>
                </a:ln>
                <a:solidFill>
                  <a:srgbClr val="0070C0"/>
                </a:solidFill>
                <a:latin typeface="Corbel Light" panose="020B0303020204020204" pitchFamily="34" charset="0"/>
              </a:defRPr>
            </a:lvl1pPr>
          </a:lstStyle>
          <a:p>
            <a:r>
              <a:rPr lang="fr" sz="1200" dirty="0"/>
              <a:t>approuver</a:t>
            </a:r>
          </a:p>
        </p:txBody>
      </p:sp>
      <p:cxnSp>
        <p:nvCxnSpPr>
          <p:cNvPr id="15" name="Connettore a gomito 21">
            <a:extLst>
              <a:ext uri="{FF2B5EF4-FFF2-40B4-BE49-F238E27FC236}">
                <a16:creationId xmlns:a16="http://schemas.microsoft.com/office/drawing/2014/main" id="{68E80B9A-E3FE-739F-349B-A140EA2EE651}"/>
              </a:ext>
            </a:extLst>
          </p:cNvPr>
          <p:cNvCxnSpPr>
            <a:cxnSpLocks/>
          </p:cNvCxnSpPr>
          <p:nvPr/>
        </p:nvCxnSpPr>
        <p:spPr>
          <a:xfrm rot="16200000" flipV="1">
            <a:off x="5479527" y="1629182"/>
            <a:ext cx="1028700" cy="1920240"/>
          </a:xfrm>
          <a:prstGeom prst="bentConnector3">
            <a:avLst>
              <a:gd name="adj1" fmla="val 50000"/>
            </a:avLst>
          </a:prstGeom>
          <a:ln w="7620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Connettore 2 25">
            <a:extLst>
              <a:ext uri="{FF2B5EF4-FFF2-40B4-BE49-F238E27FC236}">
                <a16:creationId xmlns:a16="http://schemas.microsoft.com/office/drawing/2014/main" id="{8885E6AD-A906-1673-97FC-C603757013A3}"/>
              </a:ext>
            </a:extLst>
          </p:cNvPr>
          <p:cNvCxnSpPr>
            <a:cxnSpLocks/>
          </p:cNvCxnSpPr>
          <p:nvPr/>
        </p:nvCxnSpPr>
        <p:spPr>
          <a:xfrm flipV="1">
            <a:off x="5369106" y="1816832"/>
            <a:ext cx="1205775" cy="970"/>
          </a:xfrm>
          <a:prstGeom prst="straightConnector1">
            <a:avLst/>
          </a:prstGeom>
          <a:ln w="1016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34">
            <a:extLst>
              <a:ext uri="{FF2B5EF4-FFF2-40B4-BE49-F238E27FC236}">
                <a16:creationId xmlns:a16="http://schemas.microsoft.com/office/drawing/2014/main" id="{487DFA79-4EA6-A7A2-1886-6F663F273CDB}"/>
              </a:ext>
            </a:extLst>
          </p:cNvPr>
          <p:cNvSpPr txBox="1"/>
          <p:nvPr/>
        </p:nvSpPr>
        <p:spPr>
          <a:xfrm>
            <a:off x="6700100" y="1718652"/>
            <a:ext cx="920922" cy="262457"/>
          </a:xfrm>
          <a:prstGeom prst="rect">
            <a:avLst/>
          </a:prstGeom>
        </p:spPr>
        <p:txBody>
          <a:bodyPr vert="horz" wrap="square" lIns="0" tIns="0" rIns="0" bIns="0" rtlCol="0" anchor="t" anchorCtr="0">
            <a:noAutofit/>
          </a:bodyPr>
          <a:lstStyle>
            <a:defPPr>
              <a:defRPr lang="en-US"/>
            </a:defPPr>
            <a:lvl1pPr>
              <a:defRPr sz="1600" b="0" i="0">
                <a:ln>
                  <a:solidFill>
                    <a:srgbClr val="0070C0"/>
                  </a:solidFill>
                </a:ln>
                <a:solidFill>
                  <a:srgbClr val="0070C0"/>
                </a:solidFill>
                <a:latin typeface="Corbel Light" panose="020B0303020204020204" pitchFamily="34" charset="0"/>
              </a:defRPr>
            </a:lvl1pPr>
          </a:lstStyle>
          <a:p>
            <a:r>
              <a:rPr lang="fr" sz="1200" dirty="0"/>
              <a:t>mettre en œuvre</a:t>
            </a:r>
          </a:p>
        </p:txBody>
      </p:sp>
      <p:sp>
        <p:nvSpPr>
          <p:cNvPr id="18" name="CasellaDiTesto 35">
            <a:extLst>
              <a:ext uri="{FF2B5EF4-FFF2-40B4-BE49-F238E27FC236}">
                <a16:creationId xmlns:a16="http://schemas.microsoft.com/office/drawing/2014/main" id="{F9C29BDD-308D-47F9-1462-113A447F96B3}"/>
              </a:ext>
            </a:extLst>
          </p:cNvPr>
          <p:cNvSpPr txBox="1"/>
          <p:nvPr/>
        </p:nvSpPr>
        <p:spPr>
          <a:xfrm>
            <a:off x="3899561" y="2280824"/>
            <a:ext cx="822960" cy="511722"/>
          </a:xfrm>
          <a:prstGeom prst="rect">
            <a:avLst/>
          </a:prstGeom>
        </p:spPr>
        <p:txBody>
          <a:bodyPr vert="horz" wrap="square" lIns="0" tIns="0" rIns="0" bIns="0" rtlCol="0" anchor="t" anchorCtr="0">
            <a:noAutofit/>
          </a:bodyPr>
          <a:lstStyle>
            <a:defPPr>
              <a:defRPr lang="en-US"/>
            </a:defPPr>
            <a:lvl1pPr>
              <a:defRPr sz="1600" b="0" i="0">
                <a:ln>
                  <a:solidFill>
                    <a:srgbClr val="0070C0"/>
                  </a:solidFill>
                </a:ln>
                <a:solidFill>
                  <a:srgbClr val="0070C0"/>
                </a:solidFill>
                <a:latin typeface="Corbel Light" panose="020B0303020204020204" pitchFamily="34" charset="0"/>
              </a:defRPr>
            </a:lvl1pPr>
          </a:lstStyle>
          <a:p>
            <a:r>
              <a:rPr lang="fr" sz="1200" dirty="0"/>
              <a:t>proposer et soumettre</a:t>
            </a:r>
          </a:p>
        </p:txBody>
      </p:sp>
      <p:cxnSp>
        <p:nvCxnSpPr>
          <p:cNvPr id="19" name="Connettore 2 11">
            <a:extLst>
              <a:ext uri="{FF2B5EF4-FFF2-40B4-BE49-F238E27FC236}">
                <a16:creationId xmlns:a16="http://schemas.microsoft.com/office/drawing/2014/main" id="{BF300851-1558-A498-AE53-4CAB7D2896B9}"/>
              </a:ext>
            </a:extLst>
          </p:cNvPr>
          <p:cNvCxnSpPr>
            <a:cxnSpLocks/>
          </p:cNvCxnSpPr>
          <p:nvPr/>
        </p:nvCxnSpPr>
        <p:spPr>
          <a:xfrm flipH="1">
            <a:off x="7084820" y="2046580"/>
            <a:ext cx="1617" cy="1047431"/>
          </a:xfrm>
          <a:prstGeom prst="straightConnector1">
            <a:avLst/>
          </a:prstGeom>
          <a:ln w="76200">
            <a:solidFill>
              <a:srgbClr val="92D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CasellaDiTesto 19">
            <a:extLst>
              <a:ext uri="{FF2B5EF4-FFF2-40B4-BE49-F238E27FC236}">
                <a16:creationId xmlns:a16="http://schemas.microsoft.com/office/drawing/2014/main" id="{897F3145-99E0-BD70-0892-353C2F4F94BF}"/>
              </a:ext>
            </a:extLst>
          </p:cNvPr>
          <p:cNvSpPr txBox="1"/>
          <p:nvPr/>
        </p:nvSpPr>
        <p:spPr>
          <a:xfrm>
            <a:off x="7227909" y="2477187"/>
            <a:ext cx="822960" cy="195944"/>
          </a:xfrm>
          <a:prstGeom prst="rect">
            <a:avLst/>
          </a:prstGeom>
        </p:spPr>
        <p:txBody>
          <a:bodyPr vert="horz" wrap="square" lIns="0" tIns="0" rIns="0" bIns="0" rtlCol="0" anchor="t" anchorCtr="0">
            <a:noAutofit/>
          </a:bodyPr>
          <a:lstStyle>
            <a:defPPr>
              <a:defRPr lang="en-US"/>
            </a:defPPr>
            <a:lvl1pPr>
              <a:defRPr sz="1600" b="0" i="0">
                <a:ln>
                  <a:solidFill>
                    <a:srgbClr val="0070C0"/>
                  </a:solidFill>
                </a:ln>
                <a:solidFill>
                  <a:srgbClr val="0070C0"/>
                </a:solidFill>
                <a:latin typeface="Corbel Light" panose="020B0303020204020204" pitchFamily="34" charset="0"/>
              </a:defRPr>
            </a:lvl1pPr>
          </a:lstStyle>
          <a:p>
            <a:r>
              <a:rPr lang="fr" sz="1200" dirty="0"/>
              <a:t>moniteur</a:t>
            </a:r>
          </a:p>
        </p:txBody>
      </p:sp>
      <p:sp>
        <p:nvSpPr>
          <p:cNvPr id="29" name="CasellaDiTesto 1">
            <a:extLst>
              <a:ext uri="{FF2B5EF4-FFF2-40B4-BE49-F238E27FC236}">
                <a16:creationId xmlns:a16="http://schemas.microsoft.com/office/drawing/2014/main" id="{E8FF7510-6316-F480-0853-7BCDC695533D}"/>
              </a:ext>
            </a:extLst>
          </p:cNvPr>
          <p:cNvSpPr txBox="1"/>
          <p:nvPr/>
        </p:nvSpPr>
        <p:spPr>
          <a:xfrm>
            <a:off x="1159041" y="1416691"/>
            <a:ext cx="1692175" cy="878945"/>
          </a:xfrm>
          <a:prstGeom prst="rect">
            <a:avLst/>
          </a:prstGeom>
        </p:spPr>
        <p:txBody>
          <a:bodyPr vert="horz" wrap="square" lIns="54000" tIns="54000" rIns="54000" bIns="54000" rtlCol="0" anchor="t" anchorCtr="0">
            <a:noAutofit/>
          </a:bodyPr>
          <a:lstStyle/>
          <a:p>
            <a:pPr algn="ctr"/>
            <a:r>
              <a:rPr lang="fr-FR" sz="2100" dirty="0">
                <a:ln>
                  <a:solidFill>
                    <a:schemeClr val="tx1"/>
                  </a:solidFill>
                </a:ln>
                <a:solidFill>
                  <a:srgbClr val="0D395F"/>
                </a:solidFill>
                <a:latin typeface="Corbel Light" panose="020B0303020204020204" pitchFamily="34" charset="0"/>
              </a:rPr>
              <a:t>OSM</a:t>
            </a:r>
            <a:endParaRPr lang="fr" sz="2100" dirty="0">
              <a:ln>
                <a:solidFill>
                  <a:schemeClr val="tx1"/>
                </a:solidFill>
              </a:ln>
              <a:solidFill>
                <a:srgbClr val="0D395F"/>
              </a:solidFill>
              <a:latin typeface="Corbel Light" panose="020B0303020204020204" pitchFamily="34" charset="0"/>
            </a:endParaRPr>
          </a:p>
          <a:p>
            <a:pPr algn="ctr"/>
            <a:r>
              <a:rPr lang="fr" sz="2100" dirty="0">
                <a:ln>
                  <a:solidFill>
                    <a:schemeClr val="tx1"/>
                  </a:solidFill>
                </a:ln>
                <a:solidFill>
                  <a:srgbClr val="0D395F"/>
                </a:solidFill>
                <a:latin typeface="Corbel Light" panose="020B0303020204020204" pitchFamily="34" charset="0"/>
              </a:rPr>
              <a:t>( </a:t>
            </a:r>
            <a:r>
              <a:rPr lang="fr" sz="1350" dirty="0">
                <a:ln>
                  <a:solidFill>
                    <a:schemeClr val="tx1"/>
                  </a:solidFill>
                </a:ln>
                <a:solidFill>
                  <a:srgbClr val="0D395F"/>
                </a:solidFill>
                <a:latin typeface="Corbel Light" panose="020B0303020204020204" pitchFamily="34" charset="0"/>
              </a:rPr>
              <a:t>Groupe de travail </a:t>
            </a:r>
            <a:r>
              <a:rPr lang="fr" sz="2100" dirty="0">
                <a:ln>
                  <a:solidFill>
                    <a:schemeClr val="tx1"/>
                  </a:solidFill>
                </a:ln>
                <a:solidFill>
                  <a:srgbClr val="0D395F"/>
                </a:solidFill>
                <a:latin typeface="Corbel Light" panose="020B0303020204020204" pitchFamily="34" charset="0"/>
              </a:rPr>
              <a:t>)</a:t>
            </a:r>
          </a:p>
        </p:txBody>
      </p:sp>
      <p:cxnSp>
        <p:nvCxnSpPr>
          <p:cNvPr id="30" name="Connettore 2 10">
            <a:extLst>
              <a:ext uri="{FF2B5EF4-FFF2-40B4-BE49-F238E27FC236}">
                <a16:creationId xmlns:a16="http://schemas.microsoft.com/office/drawing/2014/main" id="{644B1DD5-5989-EE93-6685-E044C21A81D1}"/>
              </a:ext>
            </a:extLst>
          </p:cNvPr>
          <p:cNvCxnSpPr>
            <a:cxnSpLocks/>
          </p:cNvCxnSpPr>
          <p:nvPr/>
        </p:nvCxnSpPr>
        <p:spPr>
          <a:xfrm>
            <a:off x="2851215" y="1798323"/>
            <a:ext cx="1392891" cy="648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CasellaDiTesto 17">
            <a:extLst>
              <a:ext uri="{FF2B5EF4-FFF2-40B4-BE49-F238E27FC236}">
                <a16:creationId xmlns:a16="http://schemas.microsoft.com/office/drawing/2014/main" id="{3B8127D9-4294-DCBA-DC4B-E130DA19FEE8}"/>
              </a:ext>
            </a:extLst>
          </p:cNvPr>
          <p:cNvSpPr txBox="1"/>
          <p:nvPr/>
        </p:nvSpPr>
        <p:spPr>
          <a:xfrm>
            <a:off x="3159426" y="1287364"/>
            <a:ext cx="797804" cy="431289"/>
          </a:xfrm>
          <a:prstGeom prst="rect">
            <a:avLst/>
          </a:prstGeom>
        </p:spPr>
        <p:txBody>
          <a:bodyPr vert="horz" wrap="square" lIns="0" tIns="0" rIns="0" bIns="0" rtlCol="0" anchor="t" anchorCtr="0">
            <a:noAutofit/>
          </a:bodyPr>
          <a:lstStyle/>
          <a:p>
            <a:pPr algn="l"/>
            <a:r>
              <a:rPr lang="fr" sz="1200" dirty="0">
                <a:ln>
                  <a:solidFill>
                    <a:srgbClr val="0070C0"/>
                  </a:solidFill>
                </a:ln>
                <a:solidFill>
                  <a:srgbClr val="0070C0"/>
                </a:solidFill>
                <a:latin typeface="Corbel Light" panose="020B0303020204020204" pitchFamily="34" charset="0"/>
              </a:rPr>
              <a:t>Préparer et proposer</a:t>
            </a:r>
          </a:p>
        </p:txBody>
      </p:sp>
      <p:cxnSp>
        <p:nvCxnSpPr>
          <p:cNvPr id="2" name="Connettore 2 25">
            <a:extLst>
              <a:ext uri="{FF2B5EF4-FFF2-40B4-BE49-F238E27FC236}">
                <a16:creationId xmlns:a16="http://schemas.microsoft.com/office/drawing/2014/main" id="{383A31BD-6749-C691-1972-B8EB020604D2}"/>
              </a:ext>
            </a:extLst>
          </p:cNvPr>
          <p:cNvCxnSpPr>
            <a:cxnSpLocks/>
          </p:cNvCxnSpPr>
          <p:nvPr/>
        </p:nvCxnSpPr>
        <p:spPr>
          <a:xfrm>
            <a:off x="4904483" y="3615430"/>
            <a:ext cx="0" cy="548640"/>
          </a:xfrm>
          <a:prstGeom prst="straightConnector1">
            <a:avLst/>
          </a:prstGeom>
          <a:ln w="635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11">
            <a:extLst>
              <a:ext uri="{FF2B5EF4-FFF2-40B4-BE49-F238E27FC236}">
                <a16:creationId xmlns:a16="http://schemas.microsoft.com/office/drawing/2014/main" id="{FE6C18E0-383B-33C9-0BF6-F891BAFBF7B0}"/>
              </a:ext>
            </a:extLst>
          </p:cNvPr>
          <p:cNvCxnSpPr>
            <a:cxnSpLocks/>
          </p:cNvCxnSpPr>
          <p:nvPr/>
        </p:nvCxnSpPr>
        <p:spPr>
          <a:xfrm flipV="1">
            <a:off x="5034176" y="2593027"/>
            <a:ext cx="0" cy="480060"/>
          </a:xfrm>
          <a:prstGeom prst="straightConnector1">
            <a:avLst/>
          </a:prstGeom>
          <a:ln w="76200">
            <a:solidFill>
              <a:srgbClr val="92D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CasellaDiTesto 34">
            <a:extLst>
              <a:ext uri="{FF2B5EF4-FFF2-40B4-BE49-F238E27FC236}">
                <a16:creationId xmlns:a16="http://schemas.microsoft.com/office/drawing/2014/main" id="{2218E827-EF9E-A0BD-440E-A2DC440D3F9D}"/>
              </a:ext>
            </a:extLst>
          </p:cNvPr>
          <p:cNvSpPr txBox="1"/>
          <p:nvPr/>
        </p:nvSpPr>
        <p:spPr>
          <a:xfrm>
            <a:off x="5006384" y="3934883"/>
            <a:ext cx="920922" cy="262457"/>
          </a:xfrm>
          <a:prstGeom prst="rect">
            <a:avLst/>
          </a:prstGeom>
        </p:spPr>
        <p:txBody>
          <a:bodyPr vert="horz" wrap="square" lIns="0" tIns="0" rIns="0" bIns="0" rtlCol="0" anchor="t" anchorCtr="0">
            <a:noAutofit/>
          </a:bodyPr>
          <a:lstStyle>
            <a:defPPr>
              <a:defRPr lang="en-US"/>
            </a:defPPr>
            <a:lvl1pPr>
              <a:defRPr sz="1600" b="0" i="0">
                <a:ln>
                  <a:solidFill>
                    <a:srgbClr val="0070C0"/>
                  </a:solidFill>
                </a:ln>
                <a:solidFill>
                  <a:srgbClr val="0070C0"/>
                </a:solidFill>
                <a:latin typeface="Corbel Light" panose="020B0303020204020204" pitchFamily="34" charset="0"/>
              </a:defRPr>
            </a:lvl1pPr>
          </a:lstStyle>
          <a:p>
            <a:r>
              <a:rPr lang="fr" sz="1200" dirty="0"/>
              <a:t>mettre en œuvre</a:t>
            </a:r>
          </a:p>
        </p:txBody>
      </p:sp>
    </p:spTree>
    <p:extLst>
      <p:ext uri="{BB962C8B-B14F-4D97-AF65-F5344CB8AC3E}">
        <p14:creationId xmlns:p14="http://schemas.microsoft.com/office/powerpoint/2010/main" val="689060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ppt_x"/>
                                          </p:val>
                                        </p:tav>
                                        <p:tav tm="100000">
                                          <p:val>
                                            <p:strVal val="#ppt_x"/>
                                          </p:val>
                                        </p:tav>
                                      </p:tavLst>
                                    </p:anim>
                                    <p:anim calcmode="lin" valueType="num">
                                      <p:cBhvr additive="base">
                                        <p:cTn id="7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500" fill="hold"/>
                                        <p:tgtEl>
                                          <p:spTgt spid="16"/>
                                        </p:tgtEl>
                                        <p:attrNameLst>
                                          <p:attrName>ppt_x</p:attrName>
                                        </p:attrNameLst>
                                      </p:cBhvr>
                                      <p:tavLst>
                                        <p:tav tm="0">
                                          <p:val>
                                            <p:strVal val="#ppt_x"/>
                                          </p:val>
                                        </p:tav>
                                        <p:tav tm="100000">
                                          <p:val>
                                            <p:strVal val="#ppt_x"/>
                                          </p:val>
                                        </p:tav>
                                      </p:tavLst>
                                    </p:anim>
                                    <p:anim calcmode="lin" valueType="num">
                                      <p:cBhvr additive="base">
                                        <p:cTn id="76" dur="500" fill="hold"/>
                                        <p:tgtEl>
                                          <p:spTgt spid="1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fill="hold"/>
                                        <p:tgtEl>
                                          <p:spTgt spid="17"/>
                                        </p:tgtEl>
                                        <p:attrNameLst>
                                          <p:attrName>ppt_x</p:attrName>
                                        </p:attrNameLst>
                                      </p:cBhvr>
                                      <p:tavLst>
                                        <p:tav tm="0">
                                          <p:val>
                                            <p:strVal val="#ppt_x"/>
                                          </p:val>
                                        </p:tav>
                                        <p:tav tm="100000">
                                          <p:val>
                                            <p:strVal val="#ppt_x"/>
                                          </p:val>
                                        </p:tav>
                                      </p:tavLst>
                                    </p:anim>
                                    <p:anim calcmode="lin" valueType="num">
                                      <p:cBhvr additive="base">
                                        <p:cTn id="8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fill="hold"/>
                                        <p:tgtEl>
                                          <p:spTgt spid="19"/>
                                        </p:tgtEl>
                                        <p:attrNameLst>
                                          <p:attrName>ppt_x</p:attrName>
                                        </p:attrNameLst>
                                      </p:cBhvr>
                                      <p:tavLst>
                                        <p:tav tm="0">
                                          <p:val>
                                            <p:strVal val="#ppt_x"/>
                                          </p:val>
                                        </p:tav>
                                        <p:tav tm="100000">
                                          <p:val>
                                            <p:strVal val="#ppt_x"/>
                                          </p:val>
                                        </p:tav>
                                      </p:tavLst>
                                    </p:anim>
                                    <p:anim calcmode="lin" valueType="num">
                                      <p:cBhvr additive="base">
                                        <p:cTn id="9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2"/>
                                        </p:tgtEl>
                                        <p:attrNameLst>
                                          <p:attrName>style.visibility</p:attrName>
                                        </p:attrNameLst>
                                      </p:cBhvr>
                                      <p:to>
                                        <p:strVal val="visible"/>
                                      </p:to>
                                    </p:set>
                                    <p:anim calcmode="lin" valueType="num">
                                      <p:cBhvr additive="base">
                                        <p:cTn id="95" dur="500" fill="hold"/>
                                        <p:tgtEl>
                                          <p:spTgt spid="2"/>
                                        </p:tgtEl>
                                        <p:attrNameLst>
                                          <p:attrName>ppt_x</p:attrName>
                                        </p:attrNameLst>
                                      </p:cBhvr>
                                      <p:tavLst>
                                        <p:tav tm="0">
                                          <p:val>
                                            <p:strVal val="#ppt_x"/>
                                          </p:val>
                                        </p:tav>
                                        <p:tav tm="100000">
                                          <p:val>
                                            <p:strVal val="#ppt_x"/>
                                          </p:val>
                                        </p:tav>
                                      </p:tavLst>
                                    </p:anim>
                                    <p:anim calcmode="lin" valueType="num">
                                      <p:cBhvr additive="base">
                                        <p:cTn id="96" dur="500" fill="hold"/>
                                        <p:tgtEl>
                                          <p:spTgt spid="2"/>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ppt_x"/>
                                          </p:val>
                                        </p:tav>
                                        <p:tav tm="100000">
                                          <p:val>
                                            <p:strVal val="#ppt_x"/>
                                          </p:val>
                                        </p:tav>
                                      </p:tavLst>
                                    </p:anim>
                                    <p:anim calcmode="lin" valueType="num">
                                      <p:cBhvr additive="base">
                                        <p:cTn id="10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7" grpId="0"/>
      <p:bldP spid="18" grpId="0"/>
      <p:bldP spid="20" grpId="0"/>
      <p:bldP spid="29" grpId="0"/>
      <p:bldP spid="31"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108102" y="1572745"/>
            <a:ext cx="2948940" cy="1466835"/>
            <a:chOff x="0" y="0"/>
            <a:chExt cx="1008034" cy="687592"/>
          </a:xfrm>
        </p:grpSpPr>
        <p:sp>
          <p:nvSpPr>
            <p:cNvPr id="4" name="Freeform 4"/>
            <p:cNvSpPr/>
            <p:nvPr/>
          </p:nvSpPr>
          <p:spPr>
            <a:xfrm>
              <a:off x="0" y="0"/>
              <a:ext cx="1008034" cy="687592"/>
            </a:xfrm>
            <a:custGeom>
              <a:avLst/>
              <a:gdLst/>
              <a:ahLst/>
              <a:cxnLst/>
              <a:rect l="l" t="t" r="r" b="b"/>
              <a:pathLst>
                <a:path w="1008034" h="687592">
                  <a:moveTo>
                    <a:pt x="30342" y="0"/>
                  </a:moveTo>
                  <a:lnTo>
                    <a:pt x="977692" y="0"/>
                  </a:lnTo>
                  <a:cubicBezTo>
                    <a:pt x="994449" y="0"/>
                    <a:pt x="1008034" y="13584"/>
                    <a:pt x="1008034" y="30342"/>
                  </a:cubicBezTo>
                  <a:lnTo>
                    <a:pt x="1008034" y="657250"/>
                  </a:lnTo>
                  <a:cubicBezTo>
                    <a:pt x="1008034" y="674008"/>
                    <a:pt x="994449" y="687592"/>
                    <a:pt x="977692" y="687592"/>
                  </a:cubicBezTo>
                  <a:lnTo>
                    <a:pt x="30342" y="687592"/>
                  </a:lnTo>
                  <a:cubicBezTo>
                    <a:pt x="22295" y="687592"/>
                    <a:pt x="14577" y="684395"/>
                    <a:pt x="8887" y="678705"/>
                  </a:cubicBezTo>
                  <a:cubicBezTo>
                    <a:pt x="3197" y="673015"/>
                    <a:pt x="0" y="665298"/>
                    <a:pt x="0" y="657250"/>
                  </a:cubicBezTo>
                  <a:lnTo>
                    <a:pt x="0" y="30342"/>
                  </a:lnTo>
                  <a:cubicBezTo>
                    <a:pt x="0" y="13584"/>
                    <a:pt x="13584" y="0"/>
                    <a:pt x="30342" y="0"/>
                  </a:cubicBezTo>
                  <a:close/>
                </a:path>
              </a:pathLst>
            </a:custGeom>
            <a:solidFill>
              <a:srgbClr val="F47C2A"/>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5" name="TextBox 5"/>
            <p:cNvSpPr txBox="1"/>
            <p:nvPr/>
          </p:nvSpPr>
          <p:spPr>
            <a:xfrm>
              <a:off x="0" y="28575"/>
              <a:ext cx="1008034" cy="659017"/>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6" name="Group 6"/>
          <p:cNvGrpSpPr/>
          <p:nvPr/>
        </p:nvGrpSpPr>
        <p:grpSpPr>
          <a:xfrm>
            <a:off x="214979" y="1648944"/>
            <a:ext cx="2743200" cy="3291840"/>
            <a:chOff x="0" y="0"/>
            <a:chExt cx="924362" cy="1294907"/>
          </a:xfrm>
        </p:grpSpPr>
        <p:sp>
          <p:nvSpPr>
            <p:cNvPr id="7" name="Freeform 7"/>
            <p:cNvSpPr/>
            <p:nvPr/>
          </p:nvSpPr>
          <p:spPr>
            <a:xfrm>
              <a:off x="0" y="0"/>
              <a:ext cx="924362" cy="1294907"/>
            </a:xfrm>
            <a:custGeom>
              <a:avLst/>
              <a:gdLst/>
              <a:ahLst/>
              <a:cxnLst/>
              <a:rect l="l" t="t" r="r" b="b"/>
              <a:pathLst>
                <a:path w="924362" h="1294907">
                  <a:moveTo>
                    <a:pt x="33088" y="0"/>
                  </a:moveTo>
                  <a:lnTo>
                    <a:pt x="891274" y="0"/>
                  </a:lnTo>
                  <a:cubicBezTo>
                    <a:pt x="900050" y="0"/>
                    <a:pt x="908466" y="3486"/>
                    <a:pt x="914671" y="9691"/>
                  </a:cubicBezTo>
                  <a:cubicBezTo>
                    <a:pt x="920876" y="15896"/>
                    <a:pt x="924362" y="24313"/>
                    <a:pt x="924362" y="33088"/>
                  </a:cubicBezTo>
                  <a:lnTo>
                    <a:pt x="924362" y="1261819"/>
                  </a:lnTo>
                  <a:cubicBezTo>
                    <a:pt x="924362" y="1270595"/>
                    <a:pt x="920876" y="1279011"/>
                    <a:pt x="914671" y="1285216"/>
                  </a:cubicBezTo>
                  <a:cubicBezTo>
                    <a:pt x="908466" y="1291421"/>
                    <a:pt x="900050" y="1294907"/>
                    <a:pt x="891274" y="1294907"/>
                  </a:cubicBezTo>
                  <a:lnTo>
                    <a:pt x="33088" y="1294907"/>
                  </a:lnTo>
                  <a:cubicBezTo>
                    <a:pt x="14814" y="1294907"/>
                    <a:pt x="0" y="1280093"/>
                    <a:pt x="0" y="1261819"/>
                  </a:cubicBezTo>
                  <a:lnTo>
                    <a:pt x="0" y="33088"/>
                  </a:lnTo>
                  <a:cubicBezTo>
                    <a:pt x="0" y="24313"/>
                    <a:pt x="3486" y="15896"/>
                    <a:pt x="9691" y="9691"/>
                  </a:cubicBezTo>
                  <a:cubicBezTo>
                    <a:pt x="15896" y="3486"/>
                    <a:pt x="24313" y="0"/>
                    <a:pt x="33088" y="0"/>
                  </a:cubicBezTo>
                  <a:close/>
                </a:path>
              </a:pathLst>
            </a:custGeom>
            <a:solidFill>
              <a:srgbClr val="E6E6E6"/>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8" name="TextBox 8"/>
            <p:cNvSpPr txBox="1"/>
            <p:nvPr/>
          </p:nvSpPr>
          <p:spPr>
            <a:xfrm>
              <a:off x="0" y="28575"/>
              <a:ext cx="924362" cy="1266332"/>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9" name="Group 9"/>
          <p:cNvGrpSpPr/>
          <p:nvPr/>
        </p:nvGrpSpPr>
        <p:grpSpPr>
          <a:xfrm>
            <a:off x="1001231" y="1161781"/>
            <a:ext cx="1055283" cy="866970"/>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7C2A"/>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11" name="TextBox 11"/>
            <p:cNvSpPr txBox="1"/>
            <p:nvPr/>
          </p:nvSpPr>
          <p:spPr>
            <a:xfrm>
              <a:off x="76200" y="104775"/>
              <a:ext cx="660400" cy="631825"/>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12" name="Group 12"/>
          <p:cNvGrpSpPr/>
          <p:nvPr/>
        </p:nvGrpSpPr>
        <p:grpSpPr>
          <a:xfrm>
            <a:off x="3178126" y="1572745"/>
            <a:ext cx="2960006" cy="1523978"/>
            <a:chOff x="0" y="0"/>
            <a:chExt cx="1008034" cy="687592"/>
          </a:xfrm>
        </p:grpSpPr>
        <p:sp>
          <p:nvSpPr>
            <p:cNvPr id="13" name="Freeform 13"/>
            <p:cNvSpPr/>
            <p:nvPr/>
          </p:nvSpPr>
          <p:spPr>
            <a:xfrm>
              <a:off x="0" y="0"/>
              <a:ext cx="1008034" cy="687592"/>
            </a:xfrm>
            <a:custGeom>
              <a:avLst/>
              <a:gdLst/>
              <a:ahLst/>
              <a:cxnLst/>
              <a:rect l="l" t="t" r="r" b="b"/>
              <a:pathLst>
                <a:path w="1008034" h="687592">
                  <a:moveTo>
                    <a:pt x="30342" y="0"/>
                  </a:moveTo>
                  <a:lnTo>
                    <a:pt x="977692" y="0"/>
                  </a:lnTo>
                  <a:cubicBezTo>
                    <a:pt x="994449" y="0"/>
                    <a:pt x="1008034" y="13584"/>
                    <a:pt x="1008034" y="30342"/>
                  </a:cubicBezTo>
                  <a:lnTo>
                    <a:pt x="1008034" y="657250"/>
                  </a:lnTo>
                  <a:cubicBezTo>
                    <a:pt x="1008034" y="674008"/>
                    <a:pt x="994449" y="687592"/>
                    <a:pt x="977692" y="687592"/>
                  </a:cubicBezTo>
                  <a:lnTo>
                    <a:pt x="30342" y="687592"/>
                  </a:lnTo>
                  <a:cubicBezTo>
                    <a:pt x="22295" y="687592"/>
                    <a:pt x="14577" y="684395"/>
                    <a:pt x="8887" y="678705"/>
                  </a:cubicBezTo>
                  <a:cubicBezTo>
                    <a:pt x="3197" y="673015"/>
                    <a:pt x="0" y="665298"/>
                    <a:pt x="0" y="657250"/>
                  </a:cubicBezTo>
                  <a:lnTo>
                    <a:pt x="0" y="30342"/>
                  </a:lnTo>
                  <a:cubicBezTo>
                    <a:pt x="0" y="13584"/>
                    <a:pt x="13584" y="0"/>
                    <a:pt x="30342" y="0"/>
                  </a:cubicBezTo>
                  <a:close/>
                </a:path>
              </a:pathLst>
            </a:custGeom>
            <a:solidFill>
              <a:srgbClr val="5950C5"/>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14" name="TextBox 14"/>
            <p:cNvSpPr txBox="1"/>
            <p:nvPr/>
          </p:nvSpPr>
          <p:spPr>
            <a:xfrm>
              <a:off x="0" y="28575"/>
              <a:ext cx="1008034" cy="659017"/>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15" name="Group 15"/>
          <p:cNvGrpSpPr/>
          <p:nvPr/>
        </p:nvGrpSpPr>
        <p:grpSpPr>
          <a:xfrm>
            <a:off x="3277833" y="1648944"/>
            <a:ext cx="2753220" cy="3291840"/>
            <a:chOff x="0" y="0"/>
            <a:chExt cx="924362" cy="1294907"/>
          </a:xfrm>
        </p:grpSpPr>
        <p:sp>
          <p:nvSpPr>
            <p:cNvPr id="16" name="Freeform 16"/>
            <p:cNvSpPr/>
            <p:nvPr/>
          </p:nvSpPr>
          <p:spPr>
            <a:xfrm>
              <a:off x="0" y="0"/>
              <a:ext cx="924362" cy="1294907"/>
            </a:xfrm>
            <a:custGeom>
              <a:avLst/>
              <a:gdLst/>
              <a:ahLst/>
              <a:cxnLst/>
              <a:rect l="l" t="t" r="r" b="b"/>
              <a:pathLst>
                <a:path w="924362" h="1294907">
                  <a:moveTo>
                    <a:pt x="33088" y="0"/>
                  </a:moveTo>
                  <a:lnTo>
                    <a:pt x="891274" y="0"/>
                  </a:lnTo>
                  <a:cubicBezTo>
                    <a:pt x="900050" y="0"/>
                    <a:pt x="908466" y="3486"/>
                    <a:pt x="914671" y="9691"/>
                  </a:cubicBezTo>
                  <a:cubicBezTo>
                    <a:pt x="920876" y="15896"/>
                    <a:pt x="924362" y="24313"/>
                    <a:pt x="924362" y="33088"/>
                  </a:cubicBezTo>
                  <a:lnTo>
                    <a:pt x="924362" y="1261819"/>
                  </a:lnTo>
                  <a:cubicBezTo>
                    <a:pt x="924362" y="1270595"/>
                    <a:pt x="920876" y="1279011"/>
                    <a:pt x="914671" y="1285216"/>
                  </a:cubicBezTo>
                  <a:cubicBezTo>
                    <a:pt x="908466" y="1291421"/>
                    <a:pt x="900050" y="1294907"/>
                    <a:pt x="891274" y="1294907"/>
                  </a:cubicBezTo>
                  <a:lnTo>
                    <a:pt x="33088" y="1294907"/>
                  </a:lnTo>
                  <a:cubicBezTo>
                    <a:pt x="14814" y="1294907"/>
                    <a:pt x="0" y="1280093"/>
                    <a:pt x="0" y="1261819"/>
                  </a:cubicBezTo>
                  <a:lnTo>
                    <a:pt x="0" y="33088"/>
                  </a:lnTo>
                  <a:cubicBezTo>
                    <a:pt x="0" y="24313"/>
                    <a:pt x="3486" y="15896"/>
                    <a:pt x="9691" y="9691"/>
                  </a:cubicBezTo>
                  <a:cubicBezTo>
                    <a:pt x="15896" y="3486"/>
                    <a:pt x="24313" y="0"/>
                    <a:pt x="33088" y="0"/>
                  </a:cubicBezTo>
                  <a:close/>
                </a:path>
              </a:pathLst>
            </a:custGeom>
            <a:solidFill>
              <a:srgbClr val="E6E6E6"/>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17" name="TextBox 17"/>
            <p:cNvSpPr txBox="1"/>
            <p:nvPr/>
          </p:nvSpPr>
          <p:spPr>
            <a:xfrm>
              <a:off x="0" y="28575"/>
              <a:ext cx="924362" cy="1266332"/>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18" name="Group 18"/>
          <p:cNvGrpSpPr/>
          <p:nvPr/>
        </p:nvGrpSpPr>
        <p:grpSpPr>
          <a:xfrm>
            <a:off x="4006012" y="1171047"/>
            <a:ext cx="1121703" cy="900745"/>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950C5"/>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20" name="TextBox 20"/>
            <p:cNvSpPr txBox="1"/>
            <p:nvPr/>
          </p:nvSpPr>
          <p:spPr>
            <a:xfrm>
              <a:off x="76200" y="104775"/>
              <a:ext cx="660400" cy="631825"/>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21" name="Group 21"/>
          <p:cNvGrpSpPr/>
          <p:nvPr/>
        </p:nvGrpSpPr>
        <p:grpSpPr>
          <a:xfrm>
            <a:off x="6258248" y="1572745"/>
            <a:ext cx="2648028" cy="1466835"/>
            <a:chOff x="0" y="0"/>
            <a:chExt cx="1008034" cy="687592"/>
          </a:xfrm>
        </p:grpSpPr>
        <p:sp>
          <p:nvSpPr>
            <p:cNvPr id="22" name="Freeform 22"/>
            <p:cNvSpPr/>
            <p:nvPr/>
          </p:nvSpPr>
          <p:spPr>
            <a:xfrm>
              <a:off x="0" y="0"/>
              <a:ext cx="1008034" cy="687592"/>
            </a:xfrm>
            <a:custGeom>
              <a:avLst/>
              <a:gdLst/>
              <a:ahLst/>
              <a:cxnLst/>
              <a:rect l="l" t="t" r="r" b="b"/>
              <a:pathLst>
                <a:path w="1008034" h="687592">
                  <a:moveTo>
                    <a:pt x="30342" y="0"/>
                  </a:moveTo>
                  <a:lnTo>
                    <a:pt x="977692" y="0"/>
                  </a:lnTo>
                  <a:cubicBezTo>
                    <a:pt x="994449" y="0"/>
                    <a:pt x="1008034" y="13584"/>
                    <a:pt x="1008034" y="30342"/>
                  </a:cubicBezTo>
                  <a:lnTo>
                    <a:pt x="1008034" y="657250"/>
                  </a:lnTo>
                  <a:cubicBezTo>
                    <a:pt x="1008034" y="674008"/>
                    <a:pt x="994449" y="687592"/>
                    <a:pt x="977692" y="687592"/>
                  </a:cubicBezTo>
                  <a:lnTo>
                    <a:pt x="30342" y="687592"/>
                  </a:lnTo>
                  <a:cubicBezTo>
                    <a:pt x="22295" y="687592"/>
                    <a:pt x="14577" y="684395"/>
                    <a:pt x="8887" y="678705"/>
                  </a:cubicBezTo>
                  <a:cubicBezTo>
                    <a:pt x="3197" y="673015"/>
                    <a:pt x="0" y="665298"/>
                    <a:pt x="0" y="657250"/>
                  </a:cubicBezTo>
                  <a:lnTo>
                    <a:pt x="0" y="30342"/>
                  </a:lnTo>
                  <a:cubicBezTo>
                    <a:pt x="0" y="13584"/>
                    <a:pt x="13584" y="0"/>
                    <a:pt x="30342" y="0"/>
                  </a:cubicBezTo>
                  <a:close/>
                </a:path>
              </a:pathLst>
            </a:custGeom>
            <a:solidFill>
              <a:srgbClr val="AEBD39"/>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23" name="TextBox 23"/>
            <p:cNvSpPr txBox="1"/>
            <p:nvPr/>
          </p:nvSpPr>
          <p:spPr>
            <a:xfrm>
              <a:off x="0" y="28575"/>
              <a:ext cx="1008034" cy="659017"/>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24" name="Group 24"/>
          <p:cNvGrpSpPr/>
          <p:nvPr/>
        </p:nvGrpSpPr>
        <p:grpSpPr>
          <a:xfrm>
            <a:off x="6373303" y="1648943"/>
            <a:ext cx="2400300" cy="3291840"/>
            <a:chOff x="0" y="0"/>
            <a:chExt cx="924362" cy="1294907"/>
          </a:xfrm>
        </p:grpSpPr>
        <p:sp>
          <p:nvSpPr>
            <p:cNvPr id="25" name="Freeform 25"/>
            <p:cNvSpPr/>
            <p:nvPr/>
          </p:nvSpPr>
          <p:spPr>
            <a:xfrm>
              <a:off x="0" y="0"/>
              <a:ext cx="924362" cy="1294907"/>
            </a:xfrm>
            <a:custGeom>
              <a:avLst/>
              <a:gdLst/>
              <a:ahLst/>
              <a:cxnLst/>
              <a:rect l="l" t="t" r="r" b="b"/>
              <a:pathLst>
                <a:path w="924362" h="1294907">
                  <a:moveTo>
                    <a:pt x="33088" y="0"/>
                  </a:moveTo>
                  <a:lnTo>
                    <a:pt x="891274" y="0"/>
                  </a:lnTo>
                  <a:cubicBezTo>
                    <a:pt x="900050" y="0"/>
                    <a:pt x="908466" y="3486"/>
                    <a:pt x="914671" y="9691"/>
                  </a:cubicBezTo>
                  <a:cubicBezTo>
                    <a:pt x="920876" y="15896"/>
                    <a:pt x="924362" y="24313"/>
                    <a:pt x="924362" y="33088"/>
                  </a:cubicBezTo>
                  <a:lnTo>
                    <a:pt x="924362" y="1261819"/>
                  </a:lnTo>
                  <a:cubicBezTo>
                    <a:pt x="924362" y="1270595"/>
                    <a:pt x="920876" y="1279011"/>
                    <a:pt x="914671" y="1285216"/>
                  </a:cubicBezTo>
                  <a:cubicBezTo>
                    <a:pt x="908466" y="1291421"/>
                    <a:pt x="900050" y="1294907"/>
                    <a:pt x="891274" y="1294907"/>
                  </a:cubicBezTo>
                  <a:lnTo>
                    <a:pt x="33088" y="1294907"/>
                  </a:lnTo>
                  <a:cubicBezTo>
                    <a:pt x="14814" y="1294907"/>
                    <a:pt x="0" y="1280093"/>
                    <a:pt x="0" y="1261819"/>
                  </a:cubicBezTo>
                  <a:lnTo>
                    <a:pt x="0" y="33088"/>
                  </a:lnTo>
                  <a:cubicBezTo>
                    <a:pt x="0" y="24313"/>
                    <a:pt x="3486" y="15896"/>
                    <a:pt x="9691" y="9691"/>
                  </a:cubicBezTo>
                  <a:cubicBezTo>
                    <a:pt x="15896" y="3486"/>
                    <a:pt x="24313" y="0"/>
                    <a:pt x="33088" y="0"/>
                  </a:cubicBezTo>
                  <a:close/>
                </a:path>
              </a:pathLst>
            </a:custGeom>
            <a:solidFill>
              <a:srgbClr val="E6E6E6"/>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26" name="TextBox 26"/>
            <p:cNvSpPr txBox="1"/>
            <p:nvPr/>
          </p:nvSpPr>
          <p:spPr>
            <a:xfrm>
              <a:off x="0" y="28575"/>
              <a:ext cx="924362" cy="1266332"/>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sp>
        <p:nvSpPr>
          <p:cNvPr id="28" name="Freeform 28"/>
          <p:cNvSpPr/>
          <p:nvPr/>
        </p:nvSpPr>
        <p:spPr>
          <a:xfrm>
            <a:off x="6986881" y="1133977"/>
            <a:ext cx="1067582" cy="86697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EBD39"/>
          </a:solidFill>
        </p:spPr>
        <p:txBody>
          <a:bodyPr/>
          <a:lstStyle/>
          <a:p>
            <a:endParaRPr lang="fr-FR" sz="900" dirty="0">
              <a:latin typeface="Source Sans Pro" panose="020B0503030403020204" pitchFamily="34" charset="0"/>
              <a:ea typeface="Source Sans Pro" panose="020B0503030403020204" pitchFamily="34" charset="0"/>
            </a:endParaRPr>
          </a:p>
        </p:txBody>
      </p:sp>
      <p:sp>
        <p:nvSpPr>
          <p:cNvPr id="29" name="TextBox 29"/>
          <p:cNvSpPr txBox="1"/>
          <p:nvPr/>
        </p:nvSpPr>
        <p:spPr>
          <a:xfrm>
            <a:off x="7086967" y="1245734"/>
            <a:ext cx="867410" cy="673934"/>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sp>
        <p:nvSpPr>
          <p:cNvPr id="30" name="Freeform 30"/>
          <p:cNvSpPr/>
          <p:nvPr/>
        </p:nvSpPr>
        <p:spPr>
          <a:xfrm>
            <a:off x="1223154" y="4409407"/>
            <a:ext cx="448199" cy="358175"/>
          </a:xfrm>
          <a:custGeom>
            <a:avLst/>
            <a:gdLst/>
            <a:ahLst/>
            <a:cxnLst/>
            <a:rect l="l" t="t" r="r" b="b"/>
            <a:pathLst>
              <a:path w="655362" h="637488">
                <a:moveTo>
                  <a:pt x="0" y="0"/>
                </a:moveTo>
                <a:lnTo>
                  <a:pt x="655361" y="0"/>
                </a:lnTo>
                <a:lnTo>
                  <a:pt x="655361" y="637488"/>
                </a:lnTo>
                <a:lnTo>
                  <a:pt x="0" y="63748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sz="900">
              <a:latin typeface="Source Sans Pro" panose="020B0503030403020204" pitchFamily="34" charset="0"/>
              <a:ea typeface="Source Sans Pro" panose="020B0503030403020204" pitchFamily="34" charset="0"/>
            </a:endParaRPr>
          </a:p>
        </p:txBody>
      </p:sp>
      <p:sp>
        <p:nvSpPr>
          <p:cNvPr id="31" name="Freeform 31"/>
          <p:cNvSpPr/>
          <p:nvPr/>
        </p:nvSpPr>
        <p:spPr>
          <a:xfrm>
            <a:off x="4358830" y="1397437"/>
            <a:ext cx="463877" cy="372130"/>
          </a:xfrm>
          <a:custGeom>
            <a:avLst/>
            <a:gdLst/>
            <a:ahLst/>
            <a:cxnLst/>
            <a:rect l="l" t="t" r="r" b="b"/>
            <a:pathLst>
              <a:path w="638124" h="637488">
                <a:moveTo>
                  <a:pt x="0" y="0"/>
                </a:moveTo>
                <a:lnTo>
                  <a:pt x="638124" y="0"/>
                </a:lnTo>
                <a:lnTo>
                  <a:pt x="638124" y="637488"/>
                </a:lnTo>
                <a:lnTo>
                  <a:pt x="0" y="6374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sz="900">
              <a:latin typeface="Source Sans Pro" panose="020B0503030403020204" pitchFamily="34" charset="0"/>
              <a:ea typeface="Source Sans Pro" panose="020B0503030403020204" pitchFamily="34" charset="0"/>
            </a:endParaRPr>
          </a:p>
        </p:txBody>
      </p:sp>
      <p:sp>
        <p:nvSpPr>
          <p:cNvPr id="32" name="Freeform 32"/>
          <p:cNvSpPr/>
          <p:nvPr/>
        </p:nvSpPr>
        <p:spPr>
          <a:xfrm>
            <a:off x="7318411" y="1397438"/>
            <a:ext cx="380912" cy="358176"/>
          </a:xfrm>
          <a:custGeom>
            <a:avLst/>
            <a:gdLst/>
            <a:ahLst/>
            <a:cxnLst/>
            <a:rect l="l" t="t" r="r" b="b"/>
            <a:pathLst>
              <a:path w="550558" h="637488">
                <a:moveTo>
                  <a:pt x="0" y="0"/>
                </a:moveTo>
                <a:lnTo>
                  <a:pt x="550558" y="0"/>
                </a:lnTo>
                <a:lnTo>
                  <a:pt x="550558" y="637488"/>
                </a:lnTo>
                <a:lnTo>
                  <a:pt x="0" y="63748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FR" sz="900">
              <a:latin typeface="Source Sans Pro" panose="020B0503030403020204" pitchFamily="34" charset="0"/>
              <a:ea typeface="Source Sans Pro" panose="020B0503030403020204" pitchFamily="34" charset="0"/>
            </a:endParaRPr>
          </a:p>
        </p:txBody>
      </p:sp>
      <p:sp>
        <p:nvSpPr>
          <p:cNvPr id="33" name="TextBox 33"/>
          <p:cNvSpPr txBox="1"/>
          <p:nvPr/>
        </p:nvSpPr>
        <p:spPr>
          <a:xfrm>
            <a:off x="877578" y="2098049"/>
            <a:ext cx="1393550" cy="165943"/>
          </a:xfrm>
          <a:prstGeom prst="rect">
            <a:avLst/>
          </a:prstGeom>
        </p:spPr>
        <p:txBody>
          <a:bodyPr wrap="square" lIns="0" tIns="0" rIns="0" bIns="0" rtlCol="0" anchor="t">
            <a:spAutoFit/>
          </a:bodyPr>
          <a:lstStyle/>
          <a:p>
            <a:pPr algn="ctr">
              <a:lnSpc>
                <a:spcPts val="1050"/>
              </a:lnSpc>
            </a:pPr>
            <a:r>
              <a:rPr lang="fr" b="1" dirty="0">
                <a:solidFill>
                  <a:srgbClr val="000000"/>
                </a:solidFill>
                <a:latin typeface="Source Sans Pro" panose="020B0503030403020204" pitchFamily="34" charset="0"/>
                <a:ea typeface="Source Sans Pro" panose="020B0503030403020204" pitchFamily="34" charset="0"/>
                <a:cs typeface="DM Sans Bold"/>
                <a:sym typeface="DM Sans Bold"/>
              </a:rPr>
              <a:t>WAPP</a:t>
            </a:r>
            <a:endParaRPr lang="en-US" sz="1500" b="1" dirty="0">
              <a:solidFill>
                <a:srgbClr val="000000"/>
              </a:solidFill>
              <a:latin typeface="Source Sans Pro" panose="020B0503030403020204" pitchFamily="34" charset="0"/>
              <a:ea typeface="Source Sans Pro" panose="020B0503030403020204" pitchFamily="34" charset="0"/>
              <a:cs typeface="DM Sans Bold"/>
              <a:sym typeface="DM Sans Bold"/>
            </a:endParaRPr>
          </a:p>
        </p:txBody>
      </p:sp>
      <p:sp>
        <p:nvSpPr>
          <p:cNvPr id="34" name="TextBox 34"/>
          <p:cNvSpPr txBox="1"/>
          <p:nvPr/>
        </p:nvSpPr>
        <p:spPr>
          <a:xfrm>
            <a:off x="269780" y="2262948"/>
            <a:ext cx="2606040" cy="2769989"/>
          </a:xfrm>
          <a:prstGeom prst="rect">
            <a:avLst/>
          </a:prstGeom>
        </p:spPr>
        <p:txBody>
          <a:bodyPr wrap="square" lIns="0" tIns="0" rIns="0" bIns="0" rtlCol="0" anchor="t">
            <a:spAutoFit/>
          </a:bodyPr>
          <a:lstStyle/>
          <a:p>
            <a:pPr marL="128588" indent="-128588">
              <a:buFont typeface="Wingdings" panose="05000000000000000000" pitchFamily="2" charset="2"/>
              <a:buChar char="§"/>
            </a:pP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Soutenir la coordination et la coopération entre les </a:t>
            </a:r>
            <a:r>
              <a:rPr lang="fr-FR" sz="1200" dirty="0">
                <a:solidFill>
                  <a:srgbClr val="545454"/>
                </a:solidFill>
                <a:latin typeface="Source Sans Pro" panose="020B0503030403020204" pitchFamily="34" charset="0"/>
                <a:ea typeface="Source Sans Pro" panose="020B0503030403020204" pitchFamily="34" charset="0"/>
                <a:cs typeface="Canva Sans"/>
                <a:sym typeface="Canva Sans"/>
              </a:rPr>
              <a:t>gestionnaire</a:t>
            </a: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s de réseau.</a:t>
            </a:r>
          </a:p>
          <a:p>
            <a:pPr marL="128588" indent="-128588">
              <a:buFont typeface="Wingdings" panose="05000000000000000000" pitchFamily="2" charset="2"/>
              <a:buChar char="§"/>
            </a:pP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Organiser et évaluer le processus de Surveillance Continue de la Conformité.</a:t>
            </a:r>
          </a:p>
          <a:p>
            <a:pPr marL="128588" indent="-128588">
              <a:buFont typeface="Wingdings" panose="05000000000000000000" pitchFamily="2" charset="2"/>
              <a:buChar char="§"/>
            </a:pP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Promouvoir le Marché Régional de l’Electricité, la fiabilité et la sécurité de l’approvisionnement, l’efficacité et l’innovation technique.</a:t>
            </a:r>
          </a:p>
          <a:p>
            <a:pPr marL="128588" indent="-128588">
              <a:buFont typeface="Wingdings" panose="05000000000000000000" pitchFamily="2" charset="2"/>
              <a:buChar char="§"/>
            </a:pP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Coordonner la mise en œuvre des plans de développement du réseau.</a:t>
            </a:r>
          </a:p>
          <a:p>
            <a:pPr marL="128588" indent="-128588">
              <a:buFont typeface="Wingdings" panose="05000000000000000000" pitchFamily="2" charset="2"/>
              <a:buChar char="§"/>
            </a:pP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Adopter les règles et procédures </a:t>
            </a:r>
            <a:r>
              <a:rPr lang="fr-FR" sz="1200" dirty="0">
                <a:solidFill>
                  <a:srgbClr val="545454"/>
                </a:solidFill>
                <a:latin typeface="Source Sans Pro" panose="020B0503030403020204" pitchFamily="34" charset="0"/>
                <a:ea typeface="Source Sans Pro" panose="020B0503030403020204" pitchFamily="34" charset="0"/>
                <a:cs typeface="Canva Sans"/>
                <a:sym typeface="Canva Sans"/>
              </a:rPr>
              <a:t>du MRE</a:t>
            </a:r>
            <a:r>
              <a:rPr lang="fr" sz="1200" dirty="0">
                <a:solidFill>
                  <a:srgbClr val="545454"/>
                </a:solidFill>
                <a:latin typeface="Source Sans Pro" panose="020B0503030403020204" pitchFamily="34" charset="0"/>
                <a:ea typeface="Source Sans Pro" panose="020B0503030403020204" pitchFamily="34" charset="0"/>
                <a:cs typeface="Canva Sans"/>
                <a:sym typeface="Canva Sans"/>
              </a:rPr>
              <a:t> élaborées par l’OSM et les soumettre à l'approbation de l'</a:t>
            </a:r>
            <a:r>
              <a:rPr lang="fr-FR" sz="1200" dirty="0">
                <a:solidFill>
                  <a:srgbClr val="545454"/>
                </a:solidFill>
                <a:latin typeface="Source Sans Pro" panose="020B0503030403020204" pitchFamily="34" charset="0"/>
                <a:ea typeface="Source Sans Pro" panose="020B0503030403020204" pitchFamily="34" charset="0"/>
                <a:cs typeface="Canva Sans"/>
                <a:sym typeface="Canva Sans"/>
              </a:rPr>
              <a:t>ARREC</a:t>
            </a:r>
            <a:endParaRPr lang="fr" sz="1200" dirty="0">
              <a:solidFill>
                <a:srgbClr val="545454"/>
              </a:solidFill>
              <a:latin typeface="Source Sans Pro" panose="020B0503030403020204" pitchFamily="34" charset="0"/>
              <a:ea typeface="Source Sans Pro" panose="020B0503030403020204" pitchFamily="34" charset="0"/>
              <a:cs typeface="Canva Sans"/>
              <a:sym typeface="Canva Sans"/>
            </a:endParaRPr>
          </a:p>
        </p:txBody>
      </p:sp>
      <p:sp>
        <p:nvSpPr>
          <p:cNvPr id="35" name="TextBox 35"/>
          <p:cNvSpPr txBox="1"/>
          <p:nvPr/>
        </p:nvSpPr>
        <p:spPr>
          <a:xfrm>
            <a:off x="4053641" y="2162923"/>
            <a:ext cx="1481262" cy="165943"/>
          </a:xfrm>
          <a:prstGeom prst="rect">
            <a:avLst/>
          </a:prstGeom>
        </p:spPr>
        <p:txBody>
          <a:bodyPr wrap="square" lIns="0" tIns="0" rIns="0" bIns="0" rtlCol="0" anchor="t">
            <a:spAutoFit/>
          </a:bodyPr>
          <a:lstStyle/>
          <a:p>
            <a:pPr algn="ctr">
              <a:lnSpc>
                <a:spcPts val="1050"/>
              </a:lnSpc>
            </a:pPr>
            <a:r>
              <a:rPr lang="fr-FR" b="1" dirty="0">
                <a:solidFill>
                  <a:srgbClr val="000000"/>
                </a:solidFill>
                <a:latin typeface="Source Sans Pro" panose="020B0503030403020204" pitchFamily="34" charset="0"/>
                <a:ea typeface="Source Sans Pro" panose="020B0503030403020204" pitchFamily="34" charset="0"/>
                <a:cs typeface="DM Sans Bold"/>
                <a:sym typeface="DM Sans Bold"/>
              </a:rPr>
              <a:t>OSM</a:t>
            </a:r>
            <a:endParaRPr lang="en-US" sz="2100" b="1" dirty="0">
              <a:solidFill>
                <a:srgbClr val="000000"/>
              </a:solidFill>
              <a:latin typeface="Source Sans Pro" panose="020B0503030403020204" pitchFamily="34" charset="0"/>
              <a:ea typeface="Source Sans Pro" panose="020B0503030403020204" pitchFamily="34" charset="0"/>
              <a:cs typeface="DM Sans Bold"/>
              <a:sym typeface="DM Sans Bold"/>
            </a:endParaRPr>
          </a:p>
        </p:txBody>
      </p:sp>
      <p:sp>
        <p:nvSpPr>
          <p:cNvPr id="36" name="TextBox 36"/>
          <p:cNvSpPr txBox="1"/>
          <p:nvPr/>
        </p:nvSpPr>
        <p:spPr>
          <a:xfrm>
            <a:off x="3352163" y="2343104"/>
            <a:ext cx="2643166" cy="2700739"/>
          </a:xfrm>
          <a:prstGeom prst="rect">
            <a:avLst/>
          </a:prstGeom>
        </p:spPr>
        <p:txBody>
          <a:bodyPr wrap="square" lIns="0" tIns="0" rIns="0" bIns="0" rtlCol="0" anchor="t">
            <a:spAutoFit/>
          </a:bodyPr>
          <a:lstStyle>
            <a:defPPr>
              <a:defRPr lang="en-US"/>
            </a:defPPr>
            <a:lvl1pPr marL="171450" indent="-171450">
              <a:spcAft>
                <a:spcPts val="600"/>
              </a:spcAft>
              <a:buFont typeface="Wingdings" panose="05000000000000000000" pitchFamily="2" charset="2"/>
              <a:buChar char="§"/>
              <a:defRPr sz="1400">
                <a:solidFill>
                  <a:srgbClr val="545454"/>
                </a:solidFill>
                <a:latin typeface="Source Sans Pro" panose="020B0503030403020204" pitchFamily="34" charset="0"/>
                <a:ea typeface="Source Sans Pro" panose="020B0503030403020204" pitchFamily="34" charset="0"/>
                <a:cs typeface="Canva Sans"/>
              </a:defRPr>
            </a:lvl1pPr>
          </a:lstStyle>
          <a:p>
            <a:pPr>
              <a:spcAft>
                <a:spcPts val="0"/>
              </a:spcAft>
            </a:pPr>
            <a:r>
              <a:rPr lang="fr" sz="1350" dirty="0">
                <a:sym typeface="Canva Sans"/>
              </a:rPr>
              <a:t>Gérer la planification, la facturation et le règlement dans le </a:t>
            </a:r>
            <a:r>
              <a:rPr lang="fr-FR" sz="1350" dirty="0">
                <a:sym typeface="Canva Sans"/>
              </a:rPr>
              <a:t>MRE</a:t>
            </a:r>
            <a:r>
              <a:rPr lang="fr" sz="1350" dirty="0">
                <a:sym typeface="Canva Sans"/>
              </a:rPr>
              <a:t> en collaboration avec les </a:t>
            </a:r>
            <a:r>
              <a:rPr lang="fr-FR" sz="1350" dirty="0">
                <a:sym typeface="Canva Sans"/>
              </a:rPr>
              <a:t>gestionnaire</a:t>
            </a:r>
            <a:r>
              <a:rPr lang="fr" sz="1350" dirty="0">
                <a:sym typeface="Canva Sans"/>
              </a:rPr>
              <a:t>s de réseau</a:t>
            </a:r>
          </a:p>
          <a:p>
            <a:pPr>
              <a:spcAft>
                <a:spcPts val="0"/>
              </a:spcAft>
            </a:pPr>
            <a:r>
              <a:rPr lang="fr" sz="1350" dirty="0">
                <a:sym typeface="Canva Sans"/>
              </a:rPr>
              <a:t>Assurer la coordination des flux d'énergie, les calculs de capacité de transfert, l'allocation de la capacité de transport en collaboration avec les gestionnaires de réseau</a:t>
            </a:r>
          </a:p>
          <a:p>
            <a:pPr>
              <a:spcAft>
                <a:spcPts val="0"/>
              </a:spcAft>
            </a:pPr>
            <a:r>
              <a:rPr lang="fr" sz="1350" dirty="0">
                <a:sym typeface="Canva Sans"/>
              </a:rPr>
              <a:t>Mettre en œuvre les règles et les procédures opérationnelles du </a:t>
            </a:r>
            <a:r>
              <a:rPr lang="fr-FR" sz="1350" dirty="0">
                <a:sym typeface="Canva Sans"/>
              </a:rPr>
              <a:t>MRE</a:t>
            </a:r>
            <a:endParaRPr lang="fr" sz="1350" dirty="0">
              <a:sym typeface="Canva Sans"/>
            </a:endParaRPr>
          </a:p>
        </p:txBody>
      </p:sp>
      <p:sp>
        <p:nvSpPr>
          <p:cNvPr id="37" name="TextBox 37"/>
          <p:cNvSpPr txBox="1"/>
          <p:nvPr/>
        </p:nvSpPr>
        <p:spPr>
          <a:xfrm>
            <a:off x="6874693" y="2089906"/>
            <a:ext cx="1409792" cy="165943"/>
          </a:xfrm>
          <a:prstGeom prst="rect">
            <a:avLst/>
          </a:prstGeom>
        </p:spPr>
        <p:txBody>
          <a:bodyPr wrap="square" lIns="0" tIns="0" rIns="0" bIns="0" rtlCol="0" anchor="t">
            <a:spAutoFit/>
          </a:bodyPr>
          <a:lstStyle/>
          <a:p>
            <a:pPr algn="ctr">
              <a:lnSpc>
                <a:spcPts val="1050"/>
              </a:lnSpc>
            </a:pPr>
            <a:r>
              <a:rPr lang="fr-FR" b="1" dirty="0">
                <a:solidFill>
                  <a:srgbClr val="000000"/>
                </a:solidFill>
                <a:latin typeface="Source Sans Pro" panose="020B0503030403020204" pitchFamily="34" charset="0"/>
                <a:ea typeface="Source Sans Pro" panose="020B0503030403020204" pitchFamily="34" charset="0"/>
                <a:cs typeface="DM Sans Bold"/>
                <a:sym typeface="DM Sans Bold"/>
              </a:rPr>
              <a:t>ARREC</a:t>
            </a:r>
            <a:endParaRPr lang="fr" b="1" dirty="0">
              <a:solidFill>
                <a:srgbClr val="000000"/>
              </a:solidFill>
              <a:latin typeface="Source Sans Pro" panose="020B0503030403020204" pitchFamily="34" charset="0"/>
              <a:ea typeface="Source Sans Pro" panose="020B0503030403020204" pitchFamily="34" charset="0"/>
              <a:cs typeface="DM Sans Bold"/>
              <a:sym typeface="DM Sans Bold"/>
            </a:endParaRPr>
          </a:p>
        </p:txBody>
      </p:sp>
      <p:sp>
        <p:nvSpPr>
          <p:cNvPr id="38" name="TextBox 38"/>
          <p:cNvSpPr txBox="1"/>
          <p:nvPr/>
        </p:nvSpPr>
        <p:spPr>
          <a:xfrm>
            <a:off x="6453550" y="2380951"/>
            <a:ext cx="2263140" cy="1538883"/>
          </a:xfrm>
          <a:prstGeom prst="rect">
            <a:avLst/>
          </a:prstGeom>
        </p:spPr>
        <p:txBody>
          <a:bodyPr wrap="square" lIns="0" tIns="0" rIns="0" bIns="0" rtlCol="0" anchor="t">
            <a:spAutoFit/>
          </a:bodyPr>
          <a:lstStyle>
            <a:defPPr>
              <a:defRPr lang="en-US"/>
            </a:defPPr>
            <a:lvl1pPr marL="171450" indent="-171450">
              <a:spcAft>
                <a:spcPts val="600"/>
              </a:spcAft>
              <a:buFont typeface="Wingdings" panose="05000000000000000000" pitchFamily="2" charset="2"/>
              <a:buChar char="§"/>
              <a:defRPr sz="1600">
                <a:solidFill>
                  <a:srgbClr val="545454"/>
                </a:solidFill>
                <a:latin typeface="Source Sans Pro" panose="020B0503030403020204" pitchFamily="34" charset="0"/>
                <a:ea typeface="Source Sans Pro" panose="020B0503030403020204" pitchFamily="34" charset="0"/>
                <a:cs typeface="Canva Sans"/>
              </a:defRPr>
            </a:lvl1pPr>
          </a:lstStyle>
          <a:p>
            <a:r>
              <a:rPr lang="fr" sz="1500" dirty="0">
                <a:sym typeface="Canva Sans"/>
              </a:rPr>
              <a:t>Approuver les règles et les procédures du </a:t>
            </a:r>
            <a:r>
              <a:rPr lang="fr-FR" sz="1500" dirty="0">
                <a:sym typeface="Canva Sans"/>
              </a:rPr>
              <a:t>MRE</a:t>
            </a:r>
            <a:endParaRPr lang="fr" sz="1500" dirty="0">
              <a:sym typeface="Canva Sans"/>
            </a:endParaRPr>
          </a:p>
          <a:p>
            <a:r>
              <a:rPr lang="fr" sz="1500" dirty="0">
                <a:sym typeface="Canva Sans"/>
              </a:rPr>
              <a:t>Assurer l'application des règles du </a:t>
            </a:r>
            <a:r>
              <a:rPr lang="fr-FR" sz="1500" dirty="0">
                <a:sym typeface="Canva Sans"/>
              </a:rPr>
              <a:t>MRE</a:t>
            </a:r>
            <a:endParaRPr lang="fr" sz="1500" dirty="0">
              <a:sym typeface="Canva Sans"/>
            </a:endParaRPr>
          </a:p>
          <a:p>
            <a:r>
              <a:rPr lang="fr" sz="1500" dirty="0">
                <a:sym typeface="Canva Sans"/>
              </a:rPr>
              <a:t>Promouvoir le développement du </a:t>
            </a:r>
            <a:r>
              <a:rPr lang="fr-FR" sz="1500" dirty="0">
                <a:sym typeface="Canva Sans"/>
              </a:rPr>
              <a:t>MRE</a:t>
            </a:r>
            <a:endParaRPr lang="fr" sz="1500" dirty="0">
              <a:sym typeface="Canva Sans"/>
            </a:endParaRPr>
          </a:p>
        </p:txBody>
      </p:sp>
      <p:sp>
        <p:nvSpPr>
          <p:cNvPr id="43" name="TextBox 42">
            <a:extLst>
              <a:ext uri="{FF2B5EF4-FFF2-40B4-BE49-F238E27FC236}">
                <a16:creationId xmlns:a16="http://schemas.microsoft.com/office/drawing/2014/main" id="{982885BE-9C24-F62D-C30D-50A81038AEC3}"/>
              </a:ext>
            </a:extLst>
          </p:cNvPr>
          <p:cNvSpPr txBox="1"/>
          <p:nvPr/>
        </p:nvSpPr>
        <p:spPr>
          <a:xfrm>
            <a:off x="170448" y="738044"/>
            <a:ext cx="8615363" cy="293459"/>
          </a:xfrm>
          <a:prstGeom prst="rect">
            <a:avLst/>
          </a:prstGeom>
          <a:noFill/>
        </p:spPr>
        <p:txBody>
          <a:bodyPr vert="horz" lIns="68580" tIns="34290" rIns="68580" bIns="34290" rtlCol="0" anchor="ctr" anchorCtr="0">
            <a:noAutofit/>
          </a:bodyPr>
          <a:lstStyle>
            <a:lvl1pPr marL="571500" indent="-571500" defTabSz="685800">
              <a:lnSpc>
                <a:spcPct val="90000"/>
              </a:lnSpc>
              <a:spcBef>
                <a:spcPct val="0"/>
              </a:spcBef>
              <a:buFont typeface="+mj-lt"/>
              <a:buAutoNum type="romanUcPeriod" startAt="2"/>
              <a:defRPr sz="2400" cap="all">
                <a:solidFill>
                  <a:srgbClr val="043275"/>
                </a:solidFill>
                <a:latin typeface="Gill Sans MT" panose="020B0502020104020203" pitchFamily="34" charset="0"/>
                <a:ea typeface="+mj-ea"/>
                <a:cs typeface="+mj-cs"/>
              </a:defRPr>
            </a:lvl1pPr>
          </a:lstStyle>
          <a:p>
            <a:pPr marL="0" indent="0" algn="ctr" defTabSz="514350">
              <a:buNone/>
              <a:defRPr/>
            </a:pPr>
            <a:r>
              <a:rPr lang="fr" sz="2100" b="1" dirty="0">
                <a:latin typeface="Source Sans Pro" panose="020B0503030403020204" pitchFamily="34" charset="0"/>
                <a:ea typeface="Source Sans Pro" panose="020B0503030403020204" pitchFamily="34" charset="0"/>
              </a:rPr>
              <a:t>RÔLES CLÉS DES INSTITUTIONS RÉGIONALES</a:t>
            </a:r>
          </a:p>
        </p:txBody>
      </p:sp>
      <p:pic>
        <p:nvPicPr>
          <p:cNvPr id="45" name="Picture 44" descr="A group of power lines&#10;&#10;Description automatically generated">
            <a:extLst>
              <a:ext uri="{FF2B5EF4-FFF2-40B4-BE49-F238E27FC236}">
                <a16:creationId xmlns:a16="http://schemas.microsoft.com/office/drawing/2014/main" id="{64F53923-0F3F-E0B2-FB3B-E17E87F4A186}"/>
              </a:ext>
            </a:extLst>
          </p:cNvPr>
          <p:cNvPicPr>
            <a:picLocks noChangeAspect="1"/>
          </p:cNvPicPr>
          <p:nvPr/>
        </p:nvPicPr>
        <p:blipFill>
          <a:blip r:embed="rId8">
            <a:alphaModFix amt="65000"/>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flipH="1">
            <a:off x="1253396" y="1394757"/>
            <a:ext cx="527904" cy="4114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ppt_x"/>
                                          </p:val>
                                        </p:tav>
                                        <p:tav tm="100000">
                                          <p:val>
                                            <p:strVal val="#ppt_x"/>
                                          </p:val>
                                        </p:tav>
                                      </p:tavLst>
                                    </p:anim>
                                    <p:anim calcmode="lin" valueType="num">
                                      <p:cBhvr additive="base">
                                        <p:cTn id="1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108101" y="1492586"/>
            <a:ext cx="3840480" cy="1508760"/>
            <a:chOff x="0" y="0"/>
            <a:chExt cx="1008034" cy="687592"/>
          </a:xfrm>
        </p:grpSpPr>
        <p:sp>
          <p:nvSpPr>
            <p:cNvPr id="4" name="Freeform 4"/>
            <p:cNvSpPr/>
            <p:nvPr/>
          </p:nvSpPr>
          <p:spPr>
            <a:xfrm>
              <a:off x="0" y="0"/>
              <a:ext cx="1008034" cy="687592"/>
            </a:xfrm>
            <a:custGeom>
              <a:avLst/>
              <a:gdLst/>
              <a:ahLst/>
              <a:cxnLst/>
              <a:rect l="l" t="t" r="r" b="b"/>
              <a:pathLst>
                <a:path w="1008034" h="687592">
                  <a:moveTo>
                    <a:pt x="30342" y="0"/>
                  </a:moveTo>
                  <a:lnTo>
                    <a:pt x="977692" y="0"/>
                  </a:lnTo>
                  <a:cubicBezTo>
                    <a:pt x="994449" y="0"/>
                    <a:pt x="1008034" y="13584"/>
                    <a:pt x="1008034" y="30342"/>
                  </a:cubicBezTo>
                  <a:lnTo>
                    <a:pt x="1008034" y="657250"/>
                  </a:lnTo>
                  <a:cubicBezTo>
                    <a:pt x="1008034" y="674008"/>
                    <a:pt x="994449" y="687592"/>
                    <a:pt x="977692" y="687592"/>
                  </a:cubicBezTo>
                  <a:lnTo>
                    <a:pt x="30342" y="687592"/>
                  </a:lnTo>
                  <a:cubicBezTo>
                    <a:pt x="22295" y="687592"/>
                    <a:pt x="14577" y="684395"/>
                    <a:pt x="8887" y="678705"/>
                  </a:cubicBezTo>
                  <a:cubicBezTo>
                    <a:pt x="3197" y="673015"/>
                    <a:pt x="0" y="665298"/>
                    <a:pt x="0" y="657250"/>
                  </a:cubicBezTo>
                  <a:lnTo>
                    <a:pt x="0" y="30342"/>
                  </a:lnTo>
                  <a:cubicBezTo>
                    <a:pt x="0" y="13584"/>
                    <a:pt x="13584" y="0"/>
                    <a:pt x="30342" y="0"/>
                  </a:cubicBezTo>
                  <a:close/>
                </a:path>
              </a:pathLst>
            </a:custGeom>
            <a:solidFill>
              <a:srgbClr val="F47C2A"/>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5" name="TextBox 5"/>
            <p:cNvSpPr txBox="1"/>
            <p:nvPr/>
          </p:nvSpPr>
          <p:spPr>
            <a:xfrm>
              <a:off x="0" y="28575"/>
              <a:ext cx="1008034" cy="659017"/>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6" name="Group 6"/>
          <p:cNvGrpSpPr/>
          <p:nvPr/>
        </p:nvGrpSpPr>
        <p:grpSpPr>
          <a:xfrm>
            <a:off x="277323" y="1720194"/>
            <a:ext cx="3497580" cy="3223260"/>
            <a:chOff x="0" y="0"/>
            <a:chExt cx="924362" cy="1294907"/>
          </a:xfrm>
        </p:grpSpPr>
        <p:sp>
          <p:nvSpPr>
            <p:cNvPr id="7" name="Freeform 7"/>
            <p:cNvSpPr/>
            <p:nvPr/>
          </p:nvSpPr>
          <p:spPr>
            <a:xfrm>
              <a:off x="0" y="0"/>
              <a:ext cx="924362" cy="1294907"/>
            </a:xfrm>
            <a:custGeom>
              <a:avLst/>
              <a:gdLst/>
              <a:ahLst/>
              <a:cxnLst/>
              <a:rect l="l" t="t" r="r" b="b"/>
              <a:pathLst>
                <a:path w="924362" h="1294907">
                  <a:moveTo>
                    <a:pt x="33088" y="0"/>
                  </a:moveTo>
                  <a:lnTo>
                    <a:pt x="891274" y="0"/>
                  </a:lnTo>
                  <a:cubicBezTo>
                    <a:pt x="900050" y="0"/>
                    <a:pt x="908466" y="3486"/>
                    <a:pt x="914671" y="9691"/>
                  </a:cubicBezTo>
                  <a:cubicBezTo>
                    <a:pt x="920876" y="15896"/>
                    <a:pt x="924362" y="24313"/>
                    <a:pt x="924362" y="33088"/>
                  </a:cubicBezTo>
                  <a:lnTo>
                    <a:pt x="924362" y="1261819"/>
                  </a:lnTo>
                  <a:cubicBezTo>
                    <a:pt x="924362" y="1270595"/>
                    <a:pt x="920876" y="1279011"/>
                    <a:pt x="914671" y="1285216"/>
                  </a:cubicBezTo>
                  <a:cubicBezTo>
                    <a:pt x="908466" y="1291421"/>
                    <a:pt x="900050" y="1294907"/>
                    <a:pt x="891274" y="1294907"/>
                  </a:cubicBezTo>
                  <a:lnTo>
                    <a:pt x="33088" y="1294907"/>
                  </a:lnTo>
                  <a:cubicBezTo>
                    <a:pt x="14814" y="1294907"/>
                    <a:pt x="0" y="1280093"/>
                    <a:pt x="0" y="1261819"/>
                  </a:cubicBezTo>
                  <a:lnTo>
                    <a:pt x="0" y="33088"/>
                  </a:lnTo>
                  <a:cubicBezTo>
                    <a:pt x="0" y="24313"/>
                    <a:pt x="3486" y="15896"/>
                    <a:pt x="9691" y="9691"/>
                  </a:cubicBezTo>
                  <a:cubicBezTo>
                    <a:pt x="15896" y="3486"/>
                    <a:pt x="24313" y="0"/>
                    <a:pt x="33088" y="0"/>
                  </a:cubicBezTo>
                  <a:close/>
                </a:path>
              </a:pathLst>
            </a:custGeom>
            <a:solidFill>
              <a:srgbClr val="E6E6E6"/>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8" name="TextBox 8"/>
            <p:cNvSpPr txBox="1"/>
            <p:nvPr/>
          </p:nvSpPr>
          <p:spPr>
            <a:xfrm>
              <a:off x="0" y="28575"/>
              <a:ext cx="924362" cy="1266332"/>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9" name="Group 9"/>
          <p:cNvGrpSpPr/>
          <p:nvPr/>
        </p:nvGrpSpPr>
        <p:grpSpPr>
          <a:xfrm>
            <a:off x="1473275" y="1081622"/>
            <a:ext cx="1055283" cy="866970"/>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7C2A"/>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11" name="TextBox 11"/>
            <p:cNvSpPr txBox="1"/>
            <p:nvPr/>
          </p:nvSpPr>
          <p:spPr>
            <a:xfrm>
              <a:off x="76200" y="104775"/>
              <a:ext cx="660400" cy="631825"/>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21" name="Group 21"/>
          <p:cNvGrpSpPr/>
          <p:nvPr/>
        </p:nvGrpSpPr>
        <p:grpSpPr>
          <a:xfrm>
            <a:off x="5011337" y="1474776"/>
            <a:ext cx="3840480" cy="1466835"/>
            <a:chOff x="0" y="0"/>
            <a:chExt cx="1008034" cy="687592"/>
          </a:xfrm>
        </p:grpSpPr>
        <p:sp>
          <p:nvSpPr>
            <p:cNvPr id="22" name="Freeform 22"/>
            <p:cNvSpPr/>
            <p:nvPr/>
          </p:nvSpPr>
          <p:spPr>
            <a:xfrm>
              <a:off x="0" y="0"/>
              <a:ext cx="1008034" cy="687592"/>
            </a:xfrm>
            <a:custGeom>
              <a:avLst/>
              <a:gdLst/>
              <a:ahLst/>
              <a:cxnLst/>
              <a:rect l="l" t="t" r="r" b="b"/>
              <a:pathLst>
                <a:path w="1008034" h="687592">
                  <a:moveTo>
                    <a:pt x="30342" y="0"/>
                  </a:moveTo>
                  <a:lnTo>
                    <a:pt x="977692" y="0"/>
                  </a:lnTo>
                  <a:cubicBezTo>
                    <a:pt x="994449" y="0"/>
                    <a:pt x="1008034" y="13584"/>
                    <a:pt x="1008034" y="30342"/>
                  </a:cubicBezTo>
                  <a:lnTo>
                    <a:pt x="1008034" y="657250"/>
                  </a:lnTo>
                  <a:cubicBezTo>
                    <a:pt x="1008034" y="674008"/>
                    <a:pt x="994449" y="687592"/>
                    <a:pt x="977692" y="687592"/>
                  </a:cubicBezTo>
                  <a:lnTo>
                    <a:pt x="30342" y="687592"/>
                  </a:lnTo>
                  <a:cubicBezTo>
                    <a:pt x="22295" y="687592"/>
                    <a:pt x="14577" y="684395"/>
                    <a:pt x="8887" y="678705"/>
                  </a:cubicBezTo>
                  <a:cubicBezTo>
                    <a:pt x="3197" y="673015"/>
                    <a:pt x="0" y="665298"/>
                    <a:pt x="0" y="657250"/>
                  </a:cubicBezTo>
                  <a:lnTo>
                    <a:pt x="0" y="30342"/>
                  </a:lnTo>
                  <a:cubicBezTo>
                    <a:pt x="0" y="13584"/>
                    <a:pt x="13584" y="0"/>
                    <a:pt x="30342" y="0"/>
                  </a:cubicBezTo>
                  <a:close/>
                </a:path>
              </a:pathLst>
            </a:custGeom>
            <a:solidFill>
              <a:srgbClr val="AEBD39"/>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23" name="TextBox 23"/>
            <p:cNvSpPr txBox="1"/>
            <p:nvPr/>
          </p:nvSpPr>
          <p:spPr>
            <a:xfrm>
              <a:off x="0" y="28575"/>
              <a:ext cx="1008034" cy="659017"/>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grpSp>
        <p:nvGrpSpPr>
          <p:cNvPr id="24" name="Group 24"/>
          <p:cNvGrpSpPr/>
          <p:nvPr/>
        </p:nvGrpSpPr>
        <p:grpSpPr>
          <a:xfrm>
            <a:off x="5117393" y="1648943"/>
            <a:ext cx="3656210" cy="3291840"/>
            <a:chOff x="0" y="0"/>
            <a:chExt cx="924362" cy="1294907"/>
          </a:xfrm>
        </p:grpSpPr>
        <p:sp>
          <p:nvSpPr>
            <p:cNvPr id="25" name="Freeform 25"/>
            <p:cNvSpPr/>
            <p:nvPr/>
          </p:nvSpPr>
          <p:spPr>
            <a:xfrm>
              <a:off x="0" y="0"/>
              <a:ext cx="924362" cy="1294907"/>
            </a:xfrm>
            <a:custGeom>
              <a:avLst/>
              <a:gdLst/>
              <a:ahLst/>
              <a:cxnLst/>
              <a:rect l="l" t="t" r="r" b="b"/>
              <a:pathLst>
                <a:path w="924362" h="1294907">
                  <a:moveTo>
                    <a:pt x="33088" y="0"/>
                  </a:moveTo>
                  <a:lnTo>
                    <a:pt x="891274" y="0"/>
                  </a:lnTo>
                  <a:cubicBezTo>
                    <a:pt x="900050" y="0"/>
                    <a:pt x="908466" y="3486"/>
                    <a:pt x="914671" y="9691"/>
                  </a:cubicBezTo>
                  <a:cubicBezTo>
                    <a:pt x="920876" y="15896"/>
                    <a:pt x="924362" y="24313"/>
                    <a:pt x="924362" y="33088"/>
                  </a:cubicBezTo>
                  <a:lnTo>
                    <a:pt x="924362" y="1261819"/>
                  </a:lnTo>
                  <a:cubicBezTo>
                    <a:pt x="924362" y="1270595"/>
                    <a:pt x="920876" y="1279011"/>
                    <a:pt x="914671" y="1285216"/>
                  </a:cubicBezTo>
                  <a:cubicBezTo>
                    <a:pt x="908466" y="1291421"/>
                    <a:pt x="900050" y="1294907"/>
                    <a:pt x="891274" y="1294907"/>
                  </a:cubicBezTo>
                  <a:lnTo>
                    <a:pt x="33088" y="1294907"/>
                  </a:lnTo>
                  <a:cubicBezTo>
                    <a:pt x="14814" y="1294907"/>
                    <a:pt x="0" y="1280093"/>
                    <a:pt x="0" y="1261819"/>
                  </a:cubicBezTo>
                  <a:lnTo>
                    <a:pt x="0" y="33088"/>
                  </a:lnTo>
                  <a:cubicBezTo>
                    <a:pt x="0" y="24313"/>
                    <a:pt x="3486" y="15896"/>
                    <a:pt x="9691" y="9691"/>
                  </a:cubicBezTo>
                  <a:cubicBezTo>
                    <a:pt x="15896" y="3486"/>
                    <a:pt x="24313" y="0"/>
                    <a:pt x="33088" y="0"/>
                  </a:cubicBezTo>
                  <a:close/>
                </a:path>
              </a:pathLst>
            </a:custGeom>
            <a:solidFill>
              <a:srgbClr val="E6E6E6"/>
            </a:solidFill>
          </p:spPr>
          <p:txBody>
            <a:bodyPr/>
            <a:lstStyle/>
            <a:p>
              <a:endParaRPr lang="fr-FR" sz="900">
                <a:latin typeface="Source Sans Pro" panose="020B0503030403020204" pitchFamily="34" charset="0"/>
                <a:ea typeface="Source Sans Pro" panose="020B0503030403020204" pitchFamily="34" charset="0"/>
              </a:endParaRPr>
            </a:p>
          </p:txBody>
        </p:sp>
        <p:sp>
          <p:nvSpPr>
            <p:cNvPr id="26" name="TextBox 26"/>
            <p:cNvSpPr txBox="1"/>
            <p:nvPr/>
          </p:nvSpPr>
          <p:spPr>
            <a:xfrm>
              <a:off x="0" y="28575"/>
              <a:ext cx="924362" cy="1266332"/>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grpSp>
      <p:sp>
        <p:nvSpPr>
          <p:cNvPr id="28" name="Freeform 28"/>
          <p:cNvSpPr/>
          <p:nvPr/>
        </p:nvSpPr>
        <p:spPr>
          <a:xfrm>
            <a:off x="6407959" y="1036008"/>
            <a:ext cx="1067582" cy="86697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EBD39"/>
          </a:solidFill>
        </p:spPr>
        <p:txBody>
          <a:bodyPr/>
          <a:lstStyle/>
          <a:p>
            <a:endParaRPr lang="fr-FR" sz="900" dirty="0">
              <a:latin typeface="Source Sans Pro" panose="020B0503030403020204" pitchFamily="34" charset="0"/>
              <a:ea typeface="Source Sans Pro" panose="020B0503030403020204" pitchFamily="34" charset="0"/>
            </a:endParaRPr>
          </a:p>
        </p:txBody>
      </p:sp>
      <p:sp>
        <p:nvSpPr>
          <p:cNvPr id="29" name="TextBox 29"/>
          <p:cNvSpPr txBox="1"/>
          <p:nvPr/>
        </p:nvSpPr>
        <p:spPr>
          <a:xfrm>
            <a:off x="6508045" y="1147765"/>
            <a:ext cx="867410" cy="673934"/>
          </a:xfrm>
          <a:prstGeom prst="rect">
            <a:avLst/>
          </a:prstGeom>
        </p:spPr>
        <p:txBody>
          <a:bodyPr lIns="25400" tIns="25400" rIns="25400" bIns="25400" rtlCol="0" anchor="ctr"/>
          <a:lstStyle/>
          <a:p>
            <a:pPr algn="ctr">
              <a:lnSpc>
                <a:spcPts val="1050"/>
              </a:lnSpc>
            </a:pPr>
            <a:endParaRPr sz="900">
              <a:latin typeface="Source Sans Pro" panose="020B0503030403020204" pitchFamily="34" charset="0"/>
              <a:ea typeface="Source Sans Pro" panose="020B0503030403020204" pitchFamily="34" charset="0"/>
            </a:endParaRPr>
          </a:p>
        </p:txBody>
      </p:sp>
      <p:sp>
        <p:nvSpPr>
          <p:cNvPr id="30" name="Freeform 30"/>
          <p:cNvSpPr/>
          <p:nvPr/>
        </p:nvSpPr>
        <p:spPr>
          <a:xfrm>
            <a:off x="1223154" y="4409407"/>
            <a:ext cx="448199" cy="358175"/>
          </a:xfrm>
          <a:custGeom>
            <a:avLst/>
            <a:gdLst/>
            <a:ahLst/>
            <a:cxnLst/>
            <a:rect l="l" t="t" r="r" b="b"/>
            <a:pathLst>
              <a:path w="655362" h="637488">
                <a:moveTo>
                  <a:pt x="0" y="0"/>
                </a:moveTo>
                <a:lnTo>
                  <a:pt x="655361" y="0"/>
                </a:lnTo>
                <a:lnTo>
                  <a:pt x="655361" y="637488"/>
                </a:lnTo>
                <a:lnTo>
                  <a:pt x="0" y="63748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sz="900">
              <a:latin typeface="Source Sans Pro" panose="020B0503030403020204" pitchFamily="34" charset="0"/>
              <a:ea typeface="Source Sans Pro" panose="020B0503030403020204" pitchFamily="34" charset="0"/>
            </a:endParaRPr>
          </a:p>
        </p:txBody>
      </p:sp>
      <p:sp>
        <p:nvSpPr>
          <p:cNvPr id="32" name="Freeform 32"/>
          <p:cNvSpPr/>
          <p:nvPr/>
        </p:nvSpPr>
        <p:spPr>
          <a:xfrm>
            <a:off x="6739489" y="1299469"/>
            <a:ext cx="380912" cy="358176"/>
          </a:xfrm>
          <a:custGeom>
            <a:avLst/>
            <a:gdLst/>
            <a:ahLst/>
            <a:cxnLst/>
            <a:rect l="l" t="t" r="r" b="b"/>
            <a:pathLst>
              <a:path w="550558" h="637488">
                <a:moveTo>
                  <a:pt x="0" y="0"/>
                </a:moveTo>
                <a:lnTo>
                  <a:pt x="550558" y="0"/>
                </a:lnTo>
                <a:lnTo>
                  <a:pt x="550558" y="637488"/>
                </a:lnTo>
                <a:lnTo>
                  <a:pt x="0" y="6374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sz="900">
              <a:latin typeface="Source Sans Pro" panose="020B0503030403020204" pitchFamily="34" charset="0"/>
              <a:ea typeface="Source Sans Pro" panose="020B0503030403020204" pitchFamily="34" charset="0"/>
            </a:endParaRPr>
          </a:p>
        </p:txBody>
      </p:sp>
      <p:sp>
        <p:nvSpPr>
          <p:cNvPr id="33" name="TextBox 33"/>
          <p:cNvSpPr txBox="1"/>
          <p:nvPr/>
        </p:nvSpPr>
        <p:spPr>
          <a:xfrm>
            <a:off x="427311" y="1996704"/>
            <a:ext cx="3108568" cy="416140"/>
          </a:xfrm>
          <a:prstGeom prst="rect">
            <a:avLst/>
          </a:prstGeom>
        </p:spPr>
        <p:txBody>
          <a:bodyPr wrap="square" lIns="0" tIns="68580" rIns="0" bIns="68580" rtlCol="0" anchor="t">
            <a:noAutofit/>
          </a:bodyPr>
          <a:lstStyle/>
          <a:p>
            <a:pPr algn="ctr"/>
            <a:r>
              <a:rPr lang="fr" b="1" dirty="0">
                <a:solidFill>
                  <a:srgbClr val="000000"/>
                </a:solidFill>
                <a:latin typeface="Source Sans Pro" panose="020B0503030403020204" pitchFamily="34" charset="0"/>
                <a:ea typeface="Source Sans Pro" panose="020B0503030403020204" pitchFamily="34" charset="0"/>
                <a:sym typeface="DM Sans Bold"/>
              </a:rPr>
              <a:t>GESTIONNAIRE  DE RÉSEAU</a:t>
            </a:r>
            <a:endParaRPr lang="en-US" b="1" dirty="0">
              <a:solidFill>
                <a:srgbClr val="000000"/>
              </a:solidFill>
              <a:latin typeface="Source Sans Pro" panose="020B0503030403020204" pitchFamily="34" charset="0"/>
              <a:ea typeface="Source Sans Pro" panose="020B0503030403020204" pitchFamily="34" charset="0"/>
              <a:sym typeface="DM Sans Bold"/>
            </a:endParaRPr>
          </a:p>
        </p:txBody>
      </p:sp>
      <p:sp>
        <p:nvSpPr>
          <p:cNvPr id="34" name="TextBox 34"/>
          <p:cNvSpPr txBox="1"/>
          <p:nvPr/>
        </p:nvSpPr>
        <p:spPr>
          <a:xfrm>
            <a:off x="323218" y="2485608"/>
            <a:ext cx="3429000" cy="2062103"/>
          </a:xfrm>
          <a:prstGeom prst="rect">
            <a:avLst/>
          </a:prstGeom>
        </p:spPr>
        <p:txBody>
          <a:bodyPr wrap="square" lIns="0" tIns="0" rIns="0" bIns="0" rtlCol="0" anchor="t">
            <a:spAutoFit/>
          </a:bodyPr>
          <a:lstStyle/>
          <a:p>
            <a:pPr marL="128588" indent="-128588">
              <a:spcAft>
                <a:spcPts val="450"/>
              </a:spcAft>
              <a:buFont typeface="Wingdings" panose="05000000000000000000" pitchFamily="2" charset="2"/>
              <a:buChar char="§"/>
            </a:pP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Soutenir </a:t>
            </a:r>
            <a:r>
              <a:rPr lang="fr-FR" sz="1350" dirty="0">
                <a:solidFill>
                  <a:srgbClr val="545454"/>
                </a:solidFill>
                <a:latin typeface="Source Sans Pro" panose="020B0503030403020204" pitchFamily="34" charset="0"/>
                <a:ea typeface="Source Sans Pro" panose="020B0503030403020204" pitchFamily="34" charset="0"/>
                <a:cs typeface="Canva Sans"/>
                <a:sym typeface="Canva Sans"/>
              </a:rPr>
              <a:t>l'OSM</a:t>
            </a: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 dans ses rôles de coordination pour l'exploitation du </a:t>
            </a:r>
            <a:r>
              <a:rPr lang="fr-FR" sz="1350" dirty="0">
                <a:solidFill>
                  <a:srgbClr val="545454"/>
                </a:solidFill>
                <a:latin typeface="Source Sans Pro" panose="020B0503030403020204" pitchFamily="34" charset="0"/>
                <a:ea typeface="Source Sans Pro" panose="020B0503030403020204" pitchFamily="34" charset="0"/>
                <a:cs typeface="Canva Sans"/>
                <a:sym typeface="Canva Sans"/>
              </a:rPr>
              <a:t>RTIE</a:t>
            </a: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a:t>
            </a:r>
          </a:p>
          <a:p>
            <a:pPr marL="128588" indent="-128588">
              <a:spcAft>
                <a:spcPts val="450"/>
              </a:spcAft>
              <a:buFont typeface="Wingdings" panose="05000000000000000000" pitchFamily="2" charset="2"/>
              <a:buChar char="§"/>
            </a:pP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Responsable du règlement des déséquilibres dans sa </a:t>
            </a:r>
            <a:r>
              <a:rPr lang="fr-FR" sz="1350" dirty="0">
                <a:solidFill>
                  <a:srgbClr val="545454"/>
                </a:solidFill>
                <a:latin typeface="Source Sans Pro" panose="020B0503030403020204" pitchFamily="34" charset="0"/>
                <a:ea typeface="Source Sans Pro" panose="020B0503030403020204" pitchFamily="34" charset="0"/>
                <a:cs typeface="Canva Sans"/>
                <a:sym typeface="Canva Sans"/>
              </a:rPr>
              <a:t>zone de réglage</a:t>
            </a: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a:t>
            </a:r>
          </a:p>
          <a:p>
            <a:pPr marL="128588" indent="-128588">
              <a:spcAft>
                <a:spcPts val="450"/>
              </a:spcAft>
              <a:buFont typeface="Wingdings" panose="05000000000000000000" pitchFamily="2" charset="2"/>
              <a:buChar char="§"/>
            </a:pP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Être la Partie Régionale de Compensation de sa </a:t>
            </a:r>
            <a:r>
              <a:rPr lang="fr-FR" sz="1350" dirty="0">
                <a:solidFill>
                  <a:srgbClr val="545454"/>
                </a:solidFill>
                <a:latin typeface="Source Sans Pro" panose="020B0503030403020204" pitchFamily="34" charset="0"/>
                <a:ea typeface="Source Sans Pro" panose="020B0503030403020204" pitchFamily="34" charset="0"/>
                <a:cs typeface="Canva Sans"/>
                <a:sym typeface="Canva Sans"/>
              </a:rPr>
              <a:t>zone de réglage</a:t>
            </a: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a:t>
            </a:r>
          </a:p>
          <a:p>
            <a:pPr marL="128588" indent="-128588">
              <a:spcAft>
                <a:spcPts val="450"/>
              </a:spcAft>
              <a:buFont typeface="Wingdings" panose="05000000000000000000" pitchFamily="2" charset="2"/>
              <a:buChar char="§"/>
            </a:pP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Fournir les données pertinentes à l’OSM pour la gestion du </a:t>
            </a:r>
            <a:r>
              <a:rPr lang="fr-FR" sz="1350" dirty="0">
                <a:solidFill>
                  <a:srgbClr val="545454"/>
                </a:solidFill>
                <a:latin typeface="Source Sans Pro" panose="020B0503030403020204" pitchFamily="34" charset="0"/>
                <a:ea typeface="Source Sans Pro" panose="020B0503030403020204" pitchFamily="34" charset="0"/>
                <a:cs typeface="Canva Sans"/>
                <a:sym typeface="Canva Sans"/>
              </a:rPr>
              <a:t>MRE</a:t>
            </a:r>
            <a:r>
              <a:rPr lang="fr" sz="1350" dirty="0">
                <a:solidFill>
                  <a:srgbClr val="545454"/>
                </a:solidFill>
                <a:latin typeface="Source Sans Pro" panose="020B0503030403020204" pitchFamily="34" charset="0"/>
                <a:ea typeface="Source Sans Pro" panose="020B0503030403020204" pitchFamily="34" charset="0"/>
                <a:cs typeface="Canva Sans"/>
                <a:sym typeface="Canva Sans"/>
              </a:rPr>
              <a:t> (données pour CGM, données des participants au marché, .</a:t>
            </a:r>
          </a:p>
        </p:txBody>
      </p:sp>
      <p:sp>
        <p:nvSpPr>
          <p:cNvPr id="37" name="TextBox 37"/>
          <p:cNvSpPr txBox="1"/>
          <p:nvPr/>
        </p:nvSpPr>
        <p:spPr>
          <a:xfrm>
            <a:off x="5655623" y="1833199"/>
            <a:ext cx="2880360" cy="536624"/>
          </a:xfrm>
          <a:prstGeom prst="rect">
            <a:avLst/>
          </a:prstGeom>
        </p:spPr>
        <p:txBody>
          <a:bodyPr wrap="square" lIns="0" tIns="0" rIns="0" bIns="0" rtlCol="0" anchor="t">
            <a:noAutofit/>
          </a:bodyPr>
          <a:lstStyle/>
          <a:p>
            <a:pPr algn="ctr"/>
            <a:r>
              <a:rPr lang="fr" b="1" dirty="0">
                <a:solidFill>
                  <a:srgbClr val="000000"/>
                </a:solidFill>
                <a:latin typeface="Source Sans Pro" panose="020B0503030403020204" pitchFamily="34" charset="0"/>
                <a:ea typeface="Source Sans Pro" panose="020B0503030403020204" pitchFamily="34" charset="0"/>
                <a:cs typeface="DM Sans Bold"/>
                <a:sym typeface="DM Sans Bold"/>
              </a:rPr>
              <a:t>AUTORITÉ NATIONALE DE RÉGULATION (ARN)</a:t>
            </a:r>
          </a:p>
        </p:txBody>
      </p:sp>
      <p:sp>
        <p:nvSpPr>
          <p:cNvPr id="38" name="TextBox 38"/>
          <p:cNvSpPr txBox="1"/>
          <p:nvPr/>
        </p:nvSpPr>
        <p:spPr>
          <a:xfrm>
            <a:off x="5192486" y="2354229"/>
            <a:ext cx="3524204" cy="2723823"/>
          </a:xfrm>
          <a:prstGeom prst="rect">
            <a:avLst/>
          </a:prstGeom>
        </p:spPr>
        <p:txBody>
          <a:bodyPr wrap="square" lIns="0" tIns="0" rIns="0" bIns="0" rtlCol="0" anchor="t">
            <a:spAutoFit/>
          </a:bodyPr>
          <a:lstStyle>
            <a:defPPr>
              <a:defRPr lang="en-US"/>
            </a:defPPr>
            <a:lvl1pPr marL="171450" indent="-171450">
              <a:spcAft>
                <a:spcPts val="600"/>
              </a:spcAft>
              <a:buFont typeface="Wingdings" panose="05000000000000000000" pitchFamily="2" charset="2"/>
              <a:buChar char="§"/>
              <a:defRPr sz="1600">
                <a:solidFill>
                  <a:srgbClr val="545454"/>
                </a:solidFill>
                <a:latin typeface="Source Sans Pro" panose="020B0503030403020204" pitchFamily="34" charset="0"/>
                <a:ea typeface="Source Sans Pro" panose="020B0503030403020204" pitchFamily="34" charset="0"/>
                <a:cs typeface="Canva Sans"/>
              </a:defRPr>
            </a:lvl1pPr>
          </a:lstStyle>
          <a:p>
            <a:r>
              <a:rPr lang="fr" sz="1350" dirty="0">
                <a:sym typeface="Canva Sans"/>
              </a:rPr>
              <a:t>Soutenir l'</a:t>
            </a:r>
            <a:r>
              <a:rPr lang="fr-FR" sz="1350" dirty="0">
                <a:sym typeface="Canva Sans"/>
              </a:rPr>
              <a:t>ARREC</a:t>
            </a:r>
            <a:r>
              <a:rPr lang="fr" sz="1350" dirty="0">
                <a:sym typeface="Canva Sans"/>
              </a:rPr>
              <a:t> dans l'adoption et la mise en œuvre du règlement </a:t>
            </a:r>
            <a:r>
              <a:rPr lang="fr-FR" sz="1350" dirty="0">
                <a:sym typeface="Canva Sans"/>
              </a:rPr>
              <a:t>du MRE</a:t>
            </a:r>
            <a:endParaRPr lang="fr" sz="1350" dirty="0">
              <a:sym typeface="Canva Sans"/>
            </a:endParaRPr>
          </a:p>
          <a:p>
            <a:r>
              <a:rPr lang="fr" sz="1350" dirty="0">
                <a:sym typeface="Canva Sans"/>
              </a:rPr>
              <a:t>Soutien actif à la révision des </a:t>
            </a:r>
            <a:r>
              <a:rPr lang="fr-FR" sz="1350" dirty="0">
                <a:sym typeface="Canva Sans"/>
              </a:rPr>
              <a:t>compensations Y  des RCP</a:t>
            </a:r>
            <a:r>
              <a:rPr lang="fr" sz="1350" dirty="0">
                <a:sym typeface="Canva Sans"/>
              </a:rPr>
              <a:t>Mettre en œuvre une procédure d'octroi de licences </a:t>
            </a:r>
            <a:r>
              <a:rPr lang="fr" sz="1350">
                <a:sym typeface="Canva Sans"/>
              </a:rPr>
              <a:t>conformément à la Directive sur </a:t>
            </a:r>
            <a:r>
              <a:rPr lang="fr" sz="1350" dirty="0">
                <a:sym typeface="Canva Sans"/>
              </a:rPr>
              <a:t>les licences de participation au </a:t>
            </a:r>
            <a:r>
              <a:rPr lang="fr-FR" sz="1350" dirty="0">
                <a:sym typeface="Canva Sans"/>
              </a:rPr>
              <a:t>MRE</a:t>
            </a:r>
            <a:endParaRPr lang="fr" sz="1350" dirty="0">
              <a:sym typeface="Canva Sans"/>
            </a:endParaRPr>
          </a:p>
          <a:p>
            <a:r>
              <a:rPr lang="fr" sz="1350" dirty="0">
                <a:sym typeface="Canva Sans"/>
              </a:rPr>
              <a:t>Appliquer toute réglementation nationale ou tarif national nécessaire pour faciliter le paiement des frais de marché et des compensations Y des RCP</a:t>
            </a:r>
          </a:p>
          <a:p>
            <a:r>
              <a:rPr lang="fr" sz="1350" dirty="0">
                <a:sym typeface="Canva Sans"/>
              </a:rPr>
              <a:t>Promouvoir le développement du </a:t>
            </a:r>
            <a:r>
              <a:rPr lang="fr-FR" sz="1350" dirty="0">
                <a:sym typeface="Canva Sans"/>
              </a:rPr>
              <a:t>MRE</a:t>
            </a:r>
            <a:endParaRPr lang="fr" sz="1350" dirty="0">
              <a:sym typeface="Canva Sans"/>
            </a:endParaRPr>
          </a:p>
        </p:txBody>
      </p:sp>
      <p:sp>
        <p:nvSpPr>
          <p:cNvPr id="43" name="TextBox 42">
            <a:extLst>
              <a:ext uri="{FF2B5EF4-FFF2-40B4-BE49-F238E27FC236}">
                <a16:creationId xmlns:a16="http://schemas.microsoft.com/office/drawing/2014/main" id="{982885BE-9C24-F62D-C30D-50A81038AEC3}"/>
              </a:ext>
            </a:extLst>
          </p:cNvPr>
          <p:cNvSpPr txBox="1"/>
          <p:nvPr/>
        </p:nvSpPr>
        <p:spPr>
          <a:xfrm>
            <a:off x="170448" y="711325"/>
            <a:ext cx="8615363" cy="293459"/>
          </a:xfrm>
          <a:prstGeom prst="rect">
            <a:avLst/>
          </a:prstGeom>
          <a:noFill/>
        </p:spPr>
        <p:txBody>
          <a:bodyPr vert="horz" lIns="68580" tIns="34290" rIns="68580" bIns="34290" rtlCol="0" anchor="ctr" anchorCtr="0">
            <a:noAutofit/>
          </a:bodyPr>
          <a:lstStyle>
            <a:lvl1pPr marL="571500" indent="-571500" defTabSz="685800">
              <a:lnSpc>
                <a:spcPct val="90000"/>
              </a:lnSpc>
              <a:spcBef>
                <a:spcPct val="0"/>
              </a:spcBef>
              <a:buFont typeface="+mj-lt"/>
              <a:buAutoNum type="romanUcPeriod" startAt="2"/>
              <a:defRPr sz="2400" cap="all">
                <a:solidFill>
                  <a:srgbClr val="043275"/>
                </a:solidFill>
                <a:latin typeface="Gill Sans MT" panose="020B0502020104020203" pitchFamily="34" charset="0"/>
                <a:ea typeface="+mj-ea"/>
                <a:cs typeface="+mj-cs"/>
              </a:defRPr>
            </a:lvl1pPr>
          </a:lstStyle>
          <a:p>
            <a:pPr marL="0" indent="0" algn="ctr" defTabSz="514350">
              <a:buNone/>
              <a:defRPr/>
            </a:pPr>
            <a:r>
              <a:rPr lang="fr" sz="2100" b="1" dirty="0">
                <a:latin typeface="Source Sans Pro" panose="020B0503030403020204" pitchFamily="34" charset="0"/>
                <a:ea typeface="Source Sans Pro" panose="020B0503030403020204" pitchFamily="34" charset="0"/>
              </a:rPr>
              <a:t>RÔLES CLÉS DES </a:t>
            </a:r>
            <a:r>
              <a:rPr lang="fr-FR" sz="2100" b="1" dirty="0">
                <a:latin typeface="Source Sans Pro" panose="020B0503030403020204" pitchFamily="34" charset="0"/>
                <a:ea typeface="Source Sans Pro" panose="020B0503030403020204" pitchFamily="34" charset="0"/>
              </a:rPr>
              <a:t>GESTIONNAIRES DE RÉSEAU </a:t>
            </a:r>
            <a:r>
              <a:rPr lang="fr" sz="2100" b="1" dirty="0">
                <a:latin typeface="Source Sans Pro" panose="020B0503030403020204" pitchFamily="34" charset="0"/>
                <a:ea typeface="Source Sans Pro" panose="020B0503030403020204" pitchFamily="34" charset="0"/>
              </a:rPr>
              <a:t>ET DES ARN</a:t>
            </a:r>
          </a:p>
        </p:txBody>
      </p:sp>
      <p:pic>
        <p:nvPicPr>
          <p:cNvPr id="45" name="Picture 44" descr="A group of power lines&#10;&#10;Description automatically generated">
            <a:extLst>
              <a:ext uri="{FF2B5EF4-FFF2-40B4-BE49-F238E27FC236}">
                <a16:creationId xmlns:a16="http://schemas.microsoft.com/office/drawing/2014/main" id="{64F53923-0F3F-E0B2-FB3B-E17E87F4A186}"/>
              </a:ext>
            </a:extLst>
          </p:cNvPr>
          <p:cNvPicPr>
            <a:picLocks noChangeAspect="1"/>
          </p:cNvPicPr>
          <p:nvPr/>
        </p:nvPicPr>
        <p:blipFill>
          <a:blip r:embed="rId6">
            <a:alphaModFix amt="65000"/>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1725440" y="1314599"/>
            <a:ext cx="527904" cy="411480"/>
          </a:xfrm>
          <a:prstGeom prst="rect">
            <a:avLst/>
          </a:prstGeom>
        </p:spPr>
      </p:pic>
    </p:spTree>
    <p:extLst>
      <p:ext uri="{BB962C8B-B14F-4D97-AF65-F5344CB8AC3E}">
        <p14:creationId xmlns:p14="http://schemas.microsoft.com/office/powerpoint/2010/main" val="149682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ppt_x"/>
                                          </p:val>
                                        </p:tav>
                                        <p:tav tm="100000">
                                          <p:val>
                                            <p:strVal val="#ppt_x"/>
                                          </p:val>
                                        </p:tav>
                                      </p:tavLst>
                                    </p:anim>
                                    <p:anim calcmode="lin" valueType="num">
                                      <p:cBhvr additive="base">
                                        <p:cTn id="1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0E298C6D-60CC-0CEF-D7A2-5FD3062479B6}"/>
              </a:ext>
            </a:extLst>
          </p:cNvPr>
          <p:cNvSpPr>
            <a:spLocks noGrp="1"/>
          </p:cNvSpPr>
          <p:nvPr>
            <p:ph type="body" sz="quarter" idx="18"/>
          </p:nvPr>
        </p:nvSpPr>
        <p:spPr>
          <a:xfrm>
            <a:off x="4172843" y="491705"/>
            <a:ext cx="4800600" cy="274320"/>
          </a:xfrm>
        </p:spPr>
        <p:txBody>
          <a:bodyPr>
            <a:normAutofit fontScale="77500" lnSpcReduction="20000"/>
          </a:bodyPr>
          <a:lstStyle/>
          <a:p>
            <a:pPr marL="0" indent="0" algn="r">
              <a:buNone/>
            </a:pPr>
            <a:r>
              <a:rPr lang="fr" b="1" dirty="0">
                <a:latin typeface="Copperplate Gothic Bold" panose="020E0705020206020404" pitchFamily="34" charset="0"/>
              </a:rPr>
              <a:t>GR/ SO / TSO / TO</a:t>
            </a:r>
          </a:p>
        </p:txBody>
      </p:sp>
      <p:sp>
        <p:nvSpPr>
          <p:cNvPr id="21" name="CasellaDiTesto 20">
            <a:extLst>
              <a:ext uri="{FF2B5EF4-FFF2-40B4-BE49-F238E27FC236}">
                <a16:creationId xmlns:a16="http://schemas.microsoft.com/office/drawing/2014/main" id="{E120774A-1E96-2E9D-2D98-824B7E387A1F}"/>
              </a:ext>
            </a:extLst>
          </p:cNvPr>
          <p:cNvSpPr txBox="1"/>
          <p:nvPr/>
        </p:nvSpPr>
        <p:spPr>
          <a:xfrm>
            <a:off x="333103" y="3083301"/>
            <a:ext cx="8281034" cy="274320"/>
          </a:xfrm>
          <a:prstGeom prst="rect">
            <a:avLst/>
          </a:prstGeom>
        </p:spPr>
        <p:txBody>
          <a:bodyPr vert="horz" wrap="square" lIns="0" tIns="0" rIns="0" bIns="0" rtlCol="0" anchor="t" anchorCtr="0">
            <a:noAutofit/>
          </a:bodyPr>
          <a:lstStyle/>
          <a:p>
            <a:pPr defTabSz="342900">
              <a:spcAft>
                <a:spcPts val="900"/>
              </a:spcAft>
              <a:defRPr/>
            </a:pPr>
            <a:r>
              <a:rPr lang="fr" sz="2100" b="1" dirty="0">
                <a:solidFill>
                  <a:prstClr val="black"/>
                </a:solidFill>
                <a:latin typeface="Source Sans Pro" panose="020B0503030403020204" pitchFamily="34" charset="0"/>
                <a:ea typeface="Source Sans Pro" panose="020B0503030403020204" pitchFamily="34" charset="0"/>
              </a:rPr>
              <a:t>Différentes configurations dans les États membres</a:t>
            </a:r>
          </a:p>
        </p:txBody>
      </p:sp>
      <p:sp>
        <p:nvSpPr>
          <p:cNvPr id="16" name="Ovale 9">
            <a:extLst>
              <a:ext uri="{FF2B5EF4-FFF2-40B4-BE49-F238E27FC236}">
                <a16:creationId xmlns:a16="http://schemas.microsoft.com/office/drawing/2014/main" id="{9B399405-5723-E51E-558E-B9A6652D0D82}"/>
              </a:ext>
            </a:extLst>
          </p:cNvPr>
          <p:cNvSpPr/>
          <p:nvPr/>
        </p:nvSpPr>
        <p:spPr>
          <a:xfrm>
            <a:off x="6066878" y="1332649"/>
            <a:ext cx="2658292" cy="1598403"/>
          </a:xfrm>
          <a:prstGeom prst="ellipse">
            <a:avLst/>
          </a:prstGeom>
          <a:solidFill>
            <a:schemeClr val="bg1">
              <a:lumMod val="6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ZA" sz="1200" dirty="0">
              <a:solidFill>
                <a:srgbClr val="44546A"/>
              </a:solidFill>
              <a:latin typeface="Calibri" panose="020F0502020204030204"/>
            </a:endParaRPr>
          </a:p>
        </p:txBody>
      </p:sp>
      <p:sp>
        <p:nvSpPr>
          <p:cNvPr id="17" name="Ovale 10">
            <a:extLst>
              <a:ext uri="{FF2B5EF4-FFF2-40B4-BE49-F238E27FC236}">
                <a16:creationId xmlns:a16="http://schemas.microsoft.com/office/drawing/2014/main" id="{ABE49536-D17B-DD59-3FD8-81201D998DB5}"/>
              </a:ext>
            </a:extLst>
          </p:cNvPr>
          <p:cNvSpPr/>
          <p:nvPr/>
        </p:nvSpPr>
        <p:spPr>
          <a:xfrm>
            <a:off x="6270985" y="1638735"/>
            <a:ext cx="992777" cy="809244"/>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1200" dirty="0">
                <a:solidFill>
                  <a:srgbClr val="44546A"/>
                </a:solidFill>
                <a:latin typeface="Calibri" panose="020F0502020204030204"/>
              </a:rPr>
              <a:t>SO</a:t>
            </a:r>
          </a:p>
        </p:txBody>
      </p:sp>
      <p:sp>
        <p:nvSpPr>
          <p:cNvPr id="26" name="Ovale 11">
            <a:extLst>
              <a:ext uri="{FF2B5EF4-FFF2-40B4-BE49-F238E27FC236}">
                <a16:creationId xmlns:a16="http://schemas.microsoft.com/office/drawing/2014/main" id="{6B08FC09-B5BD-AC3B-D8F1-04E7BF08E64A}"/>
              </a:ext>
            </a:extLst>
          </p:cNvPr>
          <p:cNvSpPr/>
          <p:nvPr/>
        </p:nvSpPr>
        <p:spPr>
          <a:xfrm>
            <a:off x="7503385" y="1586474"/>
            <a:ext cx="992777" cy="809244"/>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1200" dirty="0">
                <a:solidFill>
                  <a:srgbClr val="44546A"/>
                </a:solidFill>
                <a:latin typeface="Calibri" panose="020F0502020204030204"/>
              </a:rPr>
              <a:t>TO</a:t>
            </a:r>
          </a:p>
        </p:txBody>
      </p:sp>
      <p:sp>
        <p:nvSpPr>
          <p:cNvPr id="27" name="CasellaDiTesto 14">
            <a:extLst>
              <a:ext uri="{FF2B5EF4-FFF2-40B4-BE49-F238E27FC236}">
                <a16:creationId xmlns:a16="http://schemas.microsoft.com/office/drawing/2014/main" id="{DA62B9FB-AFB7-6632-9421-1D0C6355FDFA}"/>
              </a:ext>
            </a:extLst>
          </p:cNvPr>
          <p:cNvSpPr txBox="1"/>
          <p:nvPr/>
        </p:nvSpPr>
        <p:spPr>
          <a:xfrm>
            <a:off x="5929385" y="792876"/>
            <a:ext cx="2945909" cy="498872"/>
          </a:xfrm>
          <a:prstGeom prst="rect">
            <a:avLst/>
          </a:prstGeom>
        </p:spPr>
        <p:txBody>
          <a:bodyPr vert="horz" wrap="square" lIns="0" tIns="0" rIns="0" bIns="0" rtlCol="0" anchor="t" anchorCtr="0">
            <a:noAutofit/>
          </a:bodyPr>
          <a:lstStyle/>
          <a:p>
            <a:pPr algn="ctr" defTabSz="342900">
              <a:defRPr/>
            </a:pPr>
            <a:r>
              <a:rPr lang="en-ZA" b="1" dirty="0">
                <a:solidFill>
                  <a:prstClr val="black"/>
                </a:solidFill>
                <a:latin typeface="Source Sans Pro" panose="020B0503030403020204" pitchFamily="34" charset="0"/>
                <a:ea typeface="Source Sans Pro" panose="020B0503030403020204" pitchFamily="34" charset="0"/>
              </a:rPr>
              <a:t>SOCIÉTÉ (VERTICALLEMENT INTÉGRÉ</a:t>
            </a:r>
          </a:p>
        </p:txBody>
      </p:sp>
      <p:sp>
        <p:nvSpPr>
          <p:cNvPr id="28" name="Ovale 17">
            <a:extLst>
              <a:ext uri="{FF2B5EF4-FFF2-40B4-BE49-F238E27FC236}">
                <a16:creationId xmlns:a16="http://schemas.microsoft.com/office/drawing/2014/main" id="{AD698282-F697-105B-10CD-EA8FDF815E48}"/>
              </a:ext>
            </a:extLst>
          </p:cNvPr>
          <p:cNvSpPr/>
          <p:nvPr/>
        </p:nvSpPr>
        <p:spPr>
          <a:xfrm>
            <a:off x="6774724" y="2527090"/>
            <a:ext cx="434342" cy="328206"/>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675" dirty="0">
                <a:solidFill>
                  <a:srgbClr val="44546A"/>
                </a:solidFill>
                <a:latin typeface="Calibri" panose="020F0502020204030204"/>
              </a:rPr>
              <a:t>Gen</a:t>
            </a:r>
          </a:p>
        </p:txBody>
      </p:sp>
      <p:sp>
        <p:nvSpPr>
          <p:cNvPr id="29" name="Ovale 18">
            <a:extLst>
              <a:ext uri="{FF2B5EF4-FFF2-40B4-BE49-F238E27FC236}">
                <a16:creationId xmlns:a16="http://schemas.microsoft.com/office/drawing/2014/main" id="{5CD71C2C-9DD4-7872-1BFA-5A11BC3208E1}"/>
              </a:ext>
            </a:extLst>
          </p:cNvPr>
          <p:cNvSpPr/>
          <p:nvPr/>
        </p:nvSpPr>
        <p:spPr>
          <a:xfrm>
            <a:off x="7303624" y="2531163"/>
            <a:ext cx="434342" cy="328206"/>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675" dirty="0">
                <a:solidFill>
                  <a:srgbClr val="44546A"/>
                </a:solidFill>
                <a:latin typeface="Calibri" panose="020F0502020204030204"/>
              </a:rPr>
              <a:t>Dis</a:t>
            </a:r>
          </a:p>
        </p:txBody>
      </p:sp>
      <p:sp>
        <p:nvSpPr>
          <p:cNvPr id="30" name="Ovale 19">
            <a:extLst>
              <a:ext uri="{FF2B5EF4-FFF2-40B4-BE49-F238E27FC236}">
                <a16:creationId xmlns:a16="http://schemas.microsoft.com/office/drawing/2014/main" id="{8A46DBA2-8ED4-2255-5AA6-30F20A3F3FAB}"/>
              </a:ext>
            </a:extLst>
          </p:cNvPr>
          <p:cNvSpPr/>
          <p:nvPr/>
        </p:nvSpPr>
        <p:spPr>
          <a:xfrm>
            <a:off x="7800769" y="2461235"/>
            <a:ext cx="434342" cy="328206"/>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675" dirty="0">
                <a:solidFill>
                  <a:srgbClr val="44546A"/>
                </a:solidFill>
                <a:latin typeface="Calibri" panose="020F0502020204030204"/>
              </a:rPr>
              <a:t>Ret</a:t>
            </a:r>
          </a:p>
        </p:txBody>
      </p:sp>
      <p:sp>
        <p:nvSpPr>
          <p:cNvPr id="31" name="CasellaDiTesto 34">
            <a:extLst>
              <a:ext uri="{FF2B5EF4-FFF2-40B4-BE49-F238E27FC236}">
                <a16:creationId xmlns:a16="http://schemas.microsoft.com/office/drawing/2014/main" id="{EF3D705F-53C8-02C5-C1D7-8EAC6135DD8E}"/>
              </a:ext>
            </a:extLst>
          </p:cNvPr>
          <p:cNvSpPr txBox="1"/>
          <p:nvPr/>
        </p:nvSpPr>
        <p:spPr>
          <a:xfrm>
            <a:off x="5946087" y="1559624"/>
            <a:ext cx="1791879" cy="950723"/>
          </a:xfrm>
          <a:prstGeom prst="rect">
            <a:avLst/>
          </a:prstGeom>
          <a:noFill/>
          <a:ln w="19050">
            <a:solidFill>
              <a:srgbClr val="0057A3"/>
            </a:solidFill>
            <a:prstDash val="dash"/>
          </a:ln>
        </p:spPr>
        <p:txBody>
          <a:bodyPr vert="horz" wrap="square" lIns="0" tIns="0" rIns="0" bIns="0" rtlCol="0" anchor="t" anchorCtr="0">
            <a:noAutofit/>
          </a:bodyPr>
          <a:lstStyle/>
          <a:p>
            <a:pPr defTabSz="342900">
              <a:defRPr/>
            </a:pPr>
            <a:endParaRPr lang="en-ZA" sz="1350" dirty="0">
              <a:solidFill>
                <a:prstClr val="black"/>
              </a:solidFill>
              <a:latin typeface="Corbel Light" panose="020B0303020204020204" pitchFamily="34" charset="0"/>
            </a:endParaRPr>
          </a:p>
        </p:txBody>
      </p:sp>
      <p:sp>
        <p:nvSpPr>
          <p:cNvPr id="32" name="CasellaDiTesto 32">
            <a:extLst>
              <a:ext uri="{FF2B5EF4-FFF2-40B4-BE49-F238E27FC236}">
                <a16:creationId xmlns:a16="http://schemas.microsoft.com/office/drawing/2014/main" id="{C7B86489-EE57-9202-E599-45C2B21DA226}"/>
              </a:ext>
            </a:extLst>
          </p:cNvPr>
          <p:cNvSpPr txBox="1"/>
          <p:nvPr/>
        </p:nvSpPr>
        <p:spPr>
          <a:xfrm>
            <a:off x="2835152" y="1291747"/>
            <a:ext cx="2945908" cy="1458959"/>
          </a:xfrm>
          <a:prstGeom prst="rect">
            <a:avLst/>
          </a:prstGeom>
          <a:noFill/>
          <a:ln w="19050">
            <a:solidFill>
              <a:srgbClr val="0057A3"/>
            </a:solidFill>
            <a:prstDash val="dash"/>
          </a:ln>
        </p:spPr>
        <p:txBody>
          <a:bodyPr vert="horz" wrap="square" lIns="0" tIns="0" rIns="0" bIns="0" rtlCol="0" anchor="t" anchorCtr="0">
            <a:noAutofit/>
          </a:bodyPr>
          <a:lstStyle/>
          <a:p>
            <a:pPr defTabSz="342900">
              <a:defRPr/>
            </a:pPr>
            <a:endParaRPr lang="en-ZA" sz="1350" dirty="0">
              <a:solidFill>
                <a:prstClr val="black"/>
              </a:solidFill>
              <a:latin typeface="Corbel Light" panose="020B0303020204020204" pitchFamily="34" charset="0"/>
            </a:endParaRPr>
          </a:p>
        </p:txBody>
      </p:sp>
      <p:sp>
        <p:nvSpPr>
          <p:cNvPr id="38" name="Ovale 8">
            <a:extLst>
              <a:ext uri="{FF2B5EF4-FFF2-40B4-BE49-F238E27FC236}">
                <a16:creationId xmlns:a16="http://schemas.microsoft.com/office/drawing/2014/main" id="{60E4066A-4911-E6B1-F7B5-B8094BE5C5B9}"/>
              </a:ext>
            </a:extLst>
          </p:cNvPr>
          <p:cNvSpPr/>
          <p:nvPr/>
        </p:nvSpPr>
        <p:spPr>
          <a:xfrm>
            <a:off x="3037114" y="1325879"/>
            <a:ext cx="2658292" cy="1116874"/>
          </a:xfrm>
          <a:prstGeom prst="ellipse">
            <a:avLst/>
          </a:prstGeom>
          <a:solidFill>
            <a:schemeClr val="bg1">
              <a:lumMod val="6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ZA" sz="1200" dirty="0">
              <a:solidFill>
                <a:srgbClr val="44546A"/>
              </a:solidFill>
              <a:latin typeface="Calibri" panose="020F0502020204030204"/>
            </a:endParaRPr>
          </a:p>
        </p:txBody>
      </p:sp>
      <p:sp>
        <p:nvSpPr>
          <p:cNvPr id="40" name="Ovale 1">
            <a:extLst>
              <a:ext uri="{FF2B5EF4-FFF2-40B4-BE49-F238E27FC236}">
                <a16:creationId xmlns:a16="http://schemas.microsoft.com/office/drawing/2014/main" id="{00FBE0F9-86E0-2716-83CA-6D14CBAC0D1C}"/>
              </a:ext>
            </a:extLst>
          </p:cNvPr>
          <p:cNvSpPr/>
          <p:nvPr/>
        </p:nvSpPr>
        <p:spPr>
          <a:xfrm>
            <a:off x="333103" y="1469571"/>
            <a:ext cx="992777" cy="809244"/>
          </a:xfrm>
          <a:prstGeom prst="ellipse">
            <a:avLst/>
          </a:prstGeom>
          <a:solidFill>
            <a:schemeClr val="bg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1200" dirty="0">
                <a:solidFill>
                  <a:srgbClr val="44546A"/>
                </a:solidFill>
                <a:latin typeface="Calibri" panose="020F0502020204030204"/>
              </a:rPr>
              <a:t>SO</a:t>
            </a:r>
          </a:p>
        </p:txBody>
      </p:sp>
      <p:sp>
        <p:nvSpPr>
          <p:cNvPr id="41" name="Ovale 3">
            <a:extLst>
              <a:ext uri="{FF2B5EF4-FFF2-40B4-BE49-F238E27FC236}">
                <a16:creationId xmlns:a16="http://schemas.microsoft.com/office/drawing/2014/main" id="{5A4853BD-E38C-C278-CDBD-FDDE1150BD3F}"/>
              </a:ext>
            </a:extLst>
          </p:cNvPr>
          <p:cNvSpPr/>
          <p:nvPr/>
        </p:nvSpPr>
        <p:spPr>
          <a:xfrm>
            <a:off x="1534886" y="1469571"/>
            <a:ext cx="992777" cy="809244"/>
          </a:xfrm>
          <a:prstGeom prst="ellipse">
            <a:avLst/>
          </a:prstGeom>
          <a:solidFill>
            <a:schemeClr val="bg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1200" dirty="0">
                <a:solidFill>
                  <a:srgbClr val="44546A"/>
                </a:solidFill>
                <a:latin typeface="Calibri" panose="020F0502020204030204"/>
              </a:rPr>
              <a:t>TO</a:t>
            </a:r>
          </a:p>
        </p:txBody>
      </p:sp>
      <p:sp>
        <p:nvSpPr>
          <p:cNvPr id="43" name="Ovale 5">
            <a:extLst>
              <a:ext uri="{FF2B5EF4-FFF2-40B4-BE49-F238E27FC236}">
                <a16:creationId xmlns:a16="http://schemas.microsoft.com/office/drawing/2014/main" id="{E1AE9A34-B16F-61B5-02D3-DA7DE252A086}"/>
              </a:ext>
            </a:extLst>
          </p:cNvPr>
          <p:cNvSpPr/>
          <p:nvPr/>
        </p:nvSpPr>
        <p:spPr>
          <a:xfrm>
            <a:off x="3311434" y="1469571"/>
            <a:ext cx="992777" cy="809244"/>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1200" dirty="0">
                <a:solidFill>
                  <a:srgbClr val="44546A"/>
                </a:solidFill>
                <a:latin typeface="Calibri" panose="020F0502020204030204"/>
              </a:rPr>
              <a:t>SO</a:t>
            </a:r>
          </a:p>
        </p:txBody>
      </p:sp>
      <p:sp>
        <p:nvSpPr>
          <p:cNvPr id="44" name="Ovale 6">
            <a:extLst>
              <a:ext uri="{FF2B5EF4-FFF2-40B4-BE49-F238E27FC236}">
                <a16:creationId xmlns:a16="http://schemas.microsoft.com/office/drawing/2014/main" id="{F635C61F-46FA-03B8-E4B9-7C198E942B5B}"/>
              </a:ext>
            </a:extLst>
          </p:cNvPr>
          <p:cNvSpPr/>
          <p:nvPr/>
        </p:nvSpPr>
        <p:spPr>
          <a:xfrm>
            <a:off x="4513217" y="1469571"/>
            <a:ext cx="992777" cy="809244"/>
          </a:xfrm>
          <a:prstGeom prst="ellipse">
            <a:avLst/>
          </a:prstGeom>
          <a:solidFill>
            <a:schemeClr val="bg2">
              <a:lumMod val="20000"/>
              <a:lumOff val="80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ZA" sz="1200" dirty="0">
                <a:solidFill>
                  <a:srgbClr val="44546A"/>
                </a:solidFill>
                <a:latin typeface="Calibri" panose="020F0502020204030204"/>
              </a:rPr>
              <a:t>TO</a:t>
            </a:r>
          </a:p>
        </p:txBody>
      </p:sp>
      <p:sp>
        <p:nvSpPr>
          <p:cNvPr id="46" name="CasellaDiTesto 21">
            <a:extLst>
              <a:ext uri="{FF2B5EF4-FFF2-40B4-BE49-F238E27FC236}">
                <a16:creationId xmlns:a16="http://schemas.microsoft.com/office/drawing/2014/main" id="{0503075E-BFC1-B8A7-8653-F24984FE1C0B}"/>
              </a:ext>
            </a:extLst>
          </p:cNvPr>
          <p:cNvSpPr txBox="1"/>
          <p:nvPr/>
        </p:nvSpPr>
        <p:spPr>
          <a:xfrm>
            <a:off x="227436" y="2401594"/>
            <a:ext cx="675943" cy="366415"/>
          </a:xfrm>
          <a:prstGeom prst="rect">
            <a:avLst/>
          </a:prstGeom>
        </p:spPr>
        <p:txBody>
          <a:bodyPr vert="horz" wrap="square" lIns="0" tIns="0" rIns="0" bIns="0" rtlCol="0" anchor="t" anchorCtr="0">
            <a:noAutofit/>
          </a:bodyPr>
          <a:lstStyle/>
          <a:p>
            <a:pPr defTabSz="342900">
              <a:defRPr/>
            </a:pPr>
            <a:r>
              <a:rPr lang="en-ZA" sz="1350" b="1" dirty="0">
                <a:solidFill>
                  <a:srgbClr val="0057A3"/>
                </a:solidFill>
                <a:latin typeface="Corbel Light" panose="020B0303020204020204" pitchFamily="34" charset="0"/>
              </a:rPr>
              <a:t>GR</a:t>
            </a:r>
          </a:p>
        </p:txBody>
      </p:sp>
      <p:sp>
        <p:nvSpPr>
          <p:cNvPr id="47" name="Freccia a destra 23">
            <a:extLst>
              <a:ext uri="{FF2B5EF4-FFF2-40B4-BE49-F238E27FC236}">
                <a16:creationId xmlns:a16="http://schemas.microsoft.com/office/drawing/2014/main" id="{2579D60D-9569-7C58-BC7B-E50B60415EC6}"/>
              </a:ext>
            </a:extLst>
          </p:cNvPr>
          <p:cNvSpPr/>
          <p:nvPr/>
        </p:nvSpPr>
        <p:spPr>
          <a:xfrm>
            <a:off x="1769198" y="2407648"/>
            <a:ext cx="227647" cy="153659"/>
          </a:xfrm>
          <a:prstGeom prst="rightArrow">
            <a:avLst/>
          </a:prstGeom>
          <a:solidFill>
            <a:srgbClr val="00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ZA" sz="1200" dirty="0">
              <a:solidFill>
                <a:srgbClr val="44546A"/>
              </a:solidFill>
              <a:latin typeface="Calibri" panose="020F0502020204030204"/>
            </a:endParaRPr>
          </a:p>
        </p:txBody>
      </p:sp>
      <p:sp>
        <p:nvSpPr>
          <p:cNvPr id="48" name="Freccia a destra 24">
            <a:extLst>
              <a:ext uri="{FF2B5EF4-FFF2-40B4-BE49-F238E27FC236}">
                <a16:creationId xmlns:a16="http://schemas.microsoft.com/office/drawing/2014/main" id="{46F09586-855C-282C-D295-860F4F532B67}"/>
              </a:ext>
            </a:extLst>
          </p:cNvPr>
          <p:cNvSpPr/>
          <p:nvPr/>
        </p:nvSpPr>
        <p:spPr>
          <a:xfrm rot="10800000">
            <a:off x="1503722" y="2407403"/>
            <a:ext cx="227647" cy="153659"/>
          </a:xfrm>
          <a:prstGeom prst="rightArrow">
            <a:avLst/>
          </a:prstGeom>
          <a:solidFill>
            <a:srgbClr val="00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ZA" sz="1200" dirty="0">
              <a:solidFill>
                <a:srgbClr val="44546A"/>
              </a:solidFill>
              <a:latin typeface="Calibri" panose="020F0502020204030204"/>
            </a:endParaRPr>
          </a:p>
        </p:txBody>
      </p:sp>
      <p:sp>
        <p:nvSpPr>
          <p:cNvPr id="49" name="CasellaDiTesto 33">
            <a:extLst>
              <a:ext uri="{FF2B5EF4-FFF2-40B4-BE49-F238E27FC236}">
                <a16:creationId xmlns:a16="http://schemas.microsoft.com/office/drawing/2014/main" id="{AB72027C-742D-0987-DF21-4344F0B43403}"/>
              </a:ext>
            </a:extLst>
          </p:cNvPr>
          <p:cNvSpPr txBox="1"/>
          <p:nvPr/>
        </p:nvSpPr>
        <p:spPr>
          <a:xfrm>
            <a:off x="5966709" y="2551248"/>
            <a:ext cx="526687" cy="366415"/>
          </a:xfrm>
          <a:prstGeom prst="rect">
            <a:avLst/>
          </a:prstGeom>
        </p:spPr>
        <p:txBody>
          <a:bodyPr vert="horz" wrap="square" lIns="0" tIns="0" rIns="0" bIns="0" rtlCol="0" anchor="t" anchorCtr="0">
            <a:noAutofit/>
          </a:bodyPr>
          <a:lstStyle/>
          <a:p>
            <a:pPr defTabSz="342900">
              <a:defRPr/>
            </a:pPr>
            <a:r>
              <a:rPr lang="en-ZA" sz="1350" b="1" dirty="0">
                <a:solidFill>
                  <a:srgbClr val="0057A3"/>
                </a:solidFill>
                <a:latin typeface="Corbel Light" panose="020B0303020204020204" pitchFamily="34" charset="0"/>
              </a:rPr>
              <a:t>GR</a:t>
            </a:r>
          </a:p>
        </p:txBody>
      </p:sp>
      <p:sp>
        <p:nvSpPr>
          <p:cNvPr id="50" name="Freccia a destra 35">
            <a:extLst>
              <a:ext uri="{FF2B5EF4-FFF2-40B4-BE49-F238E27FC236}">
                <a16:creationId xmlns:a16="http://schemas.microsoft.com/office/drawing/2014/main" id="{D20008F3-6241-0EDF-2E0A-0C2D0A50BD0D}"/>
              </a:ext>
            </a:extLst>
          </p:cNvPr>
          <p:cNvSpPr/>
          <p:nvPr/>
        </p:nvSpPr>
        <p:spPr>
          <a:xfrm>
            <a:off x="7758718" y="1706807"/>
            <a:ext cx="227647" cy="153659"/>
          </a:xfrm>
          <a:prstGeom prst="rightArrow">
            <a:avLst/>
          </a:prstGeom>
          <a:solidFill>
            <a:srgbClr val="00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ZA" sz="1200" dirty="0">
              <a:solidFill>
                <a:srgbClr val="44546A"/>
              </a:solidFill>
              <a:latin typeface="Calibri" panose="020F0502020204030204"/>
            </a:endParaRPr>
          </a:p>
        </p:txBody>
      </p:sp>
      <p:sp>
        <p:nvSpPr>
          <p:cNvPr id="51" name="Freccia a destra 36">
            <a:extLst>
              <a:ext uri="{FF2B5EF4-FFF2-40B4-BE49-F238E27FC236}">
                <a16:creationId xmlns:a16="http://schemas.microsoft.com/office/drawing/2014/main" id="{DE762BC2-CE7B-A965-5D70-A4BCD24E78FF}"/>
              </a:ext>
            </a:extLst>
          </p:cNvPr>
          <p:cNvSpPr/>
          <p:nvPr/>
        </p:nvSpPr>
        <p:spPr>
          <a:xfrm rot="10800000">
            <a:off x="7493242" y="1706563"/>
            <a:ext cx="227647" cy="153659"/>
          </a:xfrm>
          <a:prstGeom prst="rightArrow">
            <a:avLst/>
          </a:prstGeom>
          <a:solidFill>
            <a:srgbClr val="00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ZA" sz="1200" dirty="0">
              <a:solidFill>
                <a:srgbClr val="44546A"/>
              </a:solidFill>
              <a:latin typeface="Calibri" panose="020F0502020204030204"/>
            </a:endParaRPr>
          </a:p>
        </p:txBody>
      </p:sp>
      <p:sp>
        <p:nvSpPr>
          <p:cNvPr id="52" name="CasellaDiTesto 38">
            <a:extLst>
              <a:ext uri="{FF2B5EF4-FFF2-40B4-BE49-F238E27FC236}">
                <a16:creationId xmlns:a16="http://schemas.microsoft.com/office/drawing/2014/main" id="{C41AC4CE-4CCF-D021-C913-E6EFA154D831}"/>
              </a:ext>
            </a:extLst>
          </p:cNvPr>
          <p:cNvSpPr txBox="1"/>
          <p:nvPr/>
        </p:nvSpPr>
        <p:spPr>
          <a:xfrm>
            <a:off x="2889694" y="2484233"/>
            <a:ext cx="526687" cy="366415"/>
          </a:xfrm>
          <a:prstGeom prst="rect">
            <a:avLst/>
          </a:prstGeom>
        </p:spPr>
        <p:txBody>
          <a:bodyPr vert="horz" wrap="square" lIns="0" tIns="0" rIns="0" bIns="0" rtlCol="0" anchor="t" anchorCtr="0">
            <a:noAutofit/>
          </a:bodyPr>
          <a:lstStyle/>
          <a:p>
            <a:pPr defTabSz="342900">
              <a:defRPr/>
            </a:pPr>
            <a:r>
              <a:rPr lang="en-ZA" sz="1350" b="1" dirty="0">
                <a:solidFill>
                  <a:srgbClr val="0057A3"/>
                </a:solidFill>
                <a:latin typeface="Corbel Light" panose="020B0303020204020204" pitchFamily="34" charset="0"/>
              </a:rPr>
              <a:t>GR</a:t>
            </a:r>
          </a:p>
        </p:txBody>
      </p:sp>
      <p:sp>
        <p:nvSpPr>
          <p:cNvPr id="2" name="CasellaDiTesto 20">
            <a:extLst>
              <a:ext uri="{FF2B5EF4-FFF2-40B4-BE49-F238E27FC236}">
                <a16:creationId xmlns:a16="http://schemas.microsoft.com/office/drawing/2014/main" id="{7CA38CE2-9F45-1264-725E-160696925FBA}"/>
              </a:ext>
            </a:extLst>
          </p:cNvPr>
          <p:cNvSpPr txBox="1"/>
          <p:nvPr/>
        </p:nvSpPr>
        <p:spPr>
          <a:xfrm>
            <a:off x="305247" y="3758404"/>
            <a:ext cx="8435340" cy="1097280"/>
          </a:xfrm>
          <a:prstGeom prst="rect">
            <a:avLst/>
          </a:prstGeom>
        </p:spPr>
        <p:txBody>
          <a:bodyPr vert="horz" wrap="square" lIns="0" tIns="0" rIns="0" bIns="0" rtlCol="0" anchor="t" anchorCtr="0">
            <a:noAutofit/>
          </a:bodyPr>
          <a:lstStyle/>
          <a:p>
            <a:pPr defTabSz="342900">
              <a:spcAft>
                <a:spcPts val="900"/>
              </a:spcAft>
              <a:defRPr/>
            </a:pPr>
            <a:r>
              <a:rPr lang="fr-FR" altLang="fr-FR" sz="2100" dirty="0">
                <a:solidFill>
                  <a:prstClr val="black"/>
                </a:solidFill>
                <a:latin typeface="Source Sans Pro" panose="020B0503030403020204" pitchFamily="34" charset="0"/>
                <a:ea typeface="Source Sans Pro" panose="020B0503030403020204" pitchFamily="34" charset="0"/>
              </a:rPr>
              <a:t>Le concept de </a:t>
            </a:r>
            <a:r>
              <a:rPr lang="fr-FR" altLang="fr-FR" sz="2100" b="1" dirty="0">
                <a:solidFill>
                  <a:prstClr val="black"/>
                </a:solidFill>
                <a:latin typeface="Source Sans Pro" panose="020B0503030403020204" pitchFamily="34" charset="0"/>
                <a:ea typeface="Source Sans Pro" panose="020B0503030403020204" pitchFamily="34" charset="0"/>
              </a:rPr>
              <a:t>GESTIONNAIRE DE RÉSEAU (GR)</a:t>
            </a:r>
            <a:r>
              <a:rPr lang="fr-FR" altLang="fr-FR" sz="2100" dirty="0">
                <a:solidFill>
                  <a:prstClr val="black"/>
                </a:solidFill>
                <a:latin typeface="Source Sans Pro" panose="020B0503030403020204" pitchFamily="34" charset="0"/>
                <a:ea typeface="Source Sans Pro" panose="020B0503030403020204" pitchFamily="34" charset="0"/>
              </a:rPr>
              <a:t>, tel que défini dans les Codes du MRE, permet d’appréhender la fonction sans des différentes configurations institutionnelles existant dans les États membres.</a:t>
            </a:r>
            <a:endParaRPr lang="en-US" sz="2100" dirty="0">
              <a:solidFill>
                <a:prstClr val="black"/>
              </a:solidFill>
              <a:latin typeface="Source Sans Pro" panose="020B0503030403020204" pitchFamily="34" charset="0"/>
              <a:ea typeface="Source Sans Pro" panose="020B0503030403020204" pitchFamily="34" charset="0"/>
            </a:endParaRPr>
          </a:p>
        </p:txBody>
      </p:sp>
      <p:sp>
        <p:nvSpPr>
          <p:cNvPr id="4" name="CasellaDiTesto 4">
            <a:extLst>
              <a:ext uri="{FF2B5EF4-FFF2-40B4-BE49-F238E27FC236}">
                <a16:creationId xmlns:a16="http://schemas.microsoft.com/office/drawing/2014/main" id="{48E3A702-6459-A8FB-83BD-9F1FDDB9651F}"/>
              </a:ext>
            </a:extLst>
          </p:cNvPr>
          <p:cNvSpPr txBox="1"/>
          <p:nvPr/>
        </p:nvSpPr>
        <p:spPr>
          <a:xfrm>
            <a:off x="840774" y="1021276"/>
            <a:ext cx="1064623" cy="342900"/>
          </a:xfrm>
          <a:prstGeom prst="rect">
            <a:avLst/>
          </a:prstGeom>
        </p:spPr>
        <p:txBody>
          <a:bodyPr vert="horz" wrap="square" lIns="0" tIns="0" rIns="0" bIns="0" rtlCol="0" anchor="t" anchorCtr="0">
            <a:noAutofit/>
          </a:bodyPr>
          <a:lstStyle/>
          <a:p>
            <a:pPr defTabSz="342900">
              <a:defRPr/>
            </a:pPr>
            <a:r>
              <a:rPr lang="en-ZA" sz="2100" b="1" dirty="0">
                <a:solidFill>
                  <a:prstClr val="black"/>
                </a:solidFill>
                <a:latin typeface="Source Sans Pro" panose="020B0503030403020204" pitchFamily="34" charset="0"/>
                <a:ea typeface="Source Sans Pro" panose="020B0503030403020204" pitchFamily="34" charset="0"/>
              </a:rPr>
              <a:t>TO + SO</a:t>
            </a:r>
          </a:p>
          <a:p>
            <a:pPr marL="257175" indent="-257175" defTabSz="342900">
              <a:buFontTx/>
              <a:buAutoNum type="arabicParenR"/>
              <a:defRPr/>
            </a:pPr>
            <a:endParaRPr lang="en-ZA" sz="2100" b="1" dirty="0">
              <a:solidFill>
                <a:prstClr val="black"/>
              </a:solidFill>
              <a:latin typeface="Source Sans Pro" panose="020B0503030403020204" pitchFamily="34" charset="0"/>
              <a:ea typeface="Source Sans Pro" panose="020B0503030403020204" pitchFamily="34" charset="0"/>
            </a:endParaRPr>
          </a:p>
        </p:txBody>
      </p:sp>
      <p:sp>
        <p:nvSpPr>
          <p:cNvPr id="5" name="CasellaDiTesto 7">
            <a:extLst>
              <a:ext uri="{FF2B5EF4-FFF2-40B4-BE49-F238E27FC236}">
                <a16:creationId xmlns:a16="http://schemas.microsoft.com/office/drawing/2014/main" id="{53436EC3-0BDA-5B12-B946-CF1FA8764821}"/>
              </a:ext>
            </a:extLst>
          </p:cNvPr>
          <p:cNvSpPr txBox="1"/>
          <p:nvPr/>
        </p:nvSpPr>
        <p:spPr>
          <a:xfrm>
            <a:off x="4186645" y="922708"/>
            <a:ext cx="1064623" cy="342900"/>
          </a:xfrm>
          <a:prstGeom prst="rect">
            <a:avLst/>
          </a:prstGeom>
        </p:spPr>
        <p:txBody>
          <a:bodyPr vert="horz" wrap="square" lIns="0" tIns="0" rIns="0" bIns="0" rtlCol="0" anchor="t" anchorCtr="0">
            <a:noAutofit/>
          </a:bodyPr>
          <a:lstStyle/>
          <a:p>
            <a:pPr defTabSz="342900">
              <a:defRPr/>
            </a:pPr>
            <a:r>
              <a:rPr lang="en-ZA" sz="2100" b="1" dirty="0">
                <a:solidFill>
                  <a:prstClr val="black"/>
                </a:solidFill>
                <a:latin typeface="Source Sans Pro" panose="020B0503030403020204" pitchFamily="34" charset="0"/>
                <a:ea typeface="Source Sans Pro" panose="020B0503030403020204" pitchFamily="34" charset="0"/>
              </a:rPr>
              <a:t>TSO/GRT</a:t>
            </a:r>
          </a:p>
          <a:p>
            <a:pPr marL="257175" indent="-257175" defTabSz="342900">
              <a:buFontTx/>
              <a:buAutoNum type="arabicParenR"/>
              <a:defRPr/>
            </a:pPr>
            <a:endParaRPr lang="en-ZA" sz="2100" b="1" dirty="0">
              <a:solidFill>
                <a:prstClr val="black"/>
              </a:solidFill>
              <a:latin typeface="Source Sans Pro" panose="020B0503030403020204" pitchFamily="34" charset="0"/>
              <a:ea typeface="Source Sans Pro" panose="020B0503030403020204" pitchFamily="34" charset="0"/>
            </a:endParaRPr>
          </a:p>
        </p:txBody>
      </p:sp>
      <p:sp>
        <p:nvSpPr>
          <p:cNvPr id="53" name="CasellaDiTesto 22">
            <a:extLst>
              <a:ext uri="{FF2B5EF4-FFF2-40B4-BE49-F238E27FC236}">
                <a16:creationId xmlns:a16="http://schemas.microsoft.com/office/drawing/2014/main" id="{974B1146-0886-53C6-0D3F-4DCDBFE25F4E}"/>
              </a:ext>
            </a:extLst>
          </p:cNvPr>
          <p:cNvSpPr txBox="1"/>
          <p:nvPr/>
        </p:nvSpPr>
        <p:spPr>
          <a:xfrm>
            <a:off x="185779" y="1411198"/>
            <a:ext cx="1561487" cy="1240973"/>
          </a:xfrm>
          <a:prstGeom prst="rect">
            <a:avLst/>
          </a:prstGeom>
          <a:noFill/>
          <a:ln w="19050">
            <a:solidFill>
              <a:srgbClr val="0057A3"/>
            </a:solidFill>
            <a:prstDash val="dash"/>
          </a:ln>
        </p:spPr>
        <p:txBody>
          <a:bodyPr vert="horz" wrap="square" lIns="0" tIns="0" rIns="0" bIns="0" rtlCol="0" anchor="t" anchorCtr="0">
            <a:noAutofit/>
          </a:bodyPr>
          <a:lstStyle/>
          <a:p>
            <a:pPr defTabSz="342900">
              <a:defRPr/>
            </a:pPr>
            <a:endParaRPr lang="en-ZA" sz="1350" dirty="0">
              <a:solidFill>
                <a:prstClr val="black"/>
              </a:solidFill>
              <a:latin typeface="Corbel Light" panose="020B0303020204020204" pitchFamily="34" charset="0"/>
            </a:endParaRPr>
          </a:p>
        </p:txBody>
      </p:sp>
    </p:spTree>
    <p:extLst>
      <p:ext uri="{BB962C8B-B14F-4D97-AF65-F5344CB8AC3E}">
        <p14:creationId xmlns:p14="http://schemas.microsoft.com/office/powerpoint/2010/main" val="149317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200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200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20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1" presetClass="entr" presetSubtype="0" fill="hold" grpId="0" nodeType="withEffect">
                                  <p:stCondLst>
                                    <p:cond delay="200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grpId="0" nodeType="withEffect">
                                  <p:stCondLst>
                                    <p:cond delay="200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grpId="0" nodeType="withEffect">
                                  <p:stCondLst>
                                    <p:cond delay="200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2000"/>
                                  </p:stCondLst>
                                  <p:childTnLst>
                                    <p:set>
                                      <p:cBhvr>
                                        <p:cTn id="30" dur="1" fill="hold">
                                          <p:stCondLst>
                                            <p:cond delay="0"/>
                                          </p:stCondLst>
                                        </p:cTn>
                                        <p:tgtEl>
                                          <p:spTgt spid="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
                                        </p:tgtEl>
                                        <p:attrNameLst>
                                          <p:attrName>style.visibility</p:attrName>
                                        </p:attrNameLst>
                                      </p:cBhvr>
                                      <p:to>
                                        <p:strVal val="visible"/>
                                      </p:to>
                                    </p:set>
                                    <p:anim calcmode="lin" valueType="num">
                                      <p:cBhvr additive="base">
                                        <p:cTn id="73" dur="500" fill="hold"/>
                                        <p:tgtEl>
                                          <p:spTgt spid="2"/>
                                        </p:tgtEl>
                                        <p:attrNameLst>
                                          <p:attrName>ppt_x</p:attrName>
                                        </p:attrNameLst>
                                      </p:cBhvr>
                                      <p:tavLst>
                                        <p:tav tm="0">
                                          <p:val>
                                            <p:strVal val="#ppt_x"/>
                                          </p:val>
                                        </p:tav>
                                        <p:tav tm="100000">
                                          <p:val>
                                            <p:strVal val="#ppt_x"/>
                                          </p:val>
                                        </p:tav>
                                      </p:tavLst>
                                    </p:anim>
                                    <p:anim calcmode="lin" valueType="num">
                                      <p:cBhvr additive="base">
                                        <p:cTn id="7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6" grpId="0" animBg="1"/>
      <p:bldP spid="17" grpId="0" animBg="1"/>
      <p:bldP spid="26" grpId="0" animBg="1"/>
      <p:bldP spid="27" grpId="0"/>
      <p:bldP spid="28" grpId="0" animBg="1"/>
      <p:bldP spid="29" grpId="0" animBg="1"/>
      <p:bldP spid="30" grpId="0" animBg="1"/>
      <p:bldP spid="31" grpId="0" animBg="1"/>
      <p:bldP spid="32" grpId="0" animBg="1"/>
      <p:bldP spid="38" grpId="0" animBg="1"/>
      <p:bldP spid="40" grpId="0" animBg="1"/>
      <p:bldP spid="41" grpId="0" animBg="1"/>
      <p:bldP spid="43" grpId="0" animBg="1"/>
      <p:bldP spid="44" grpId="0" animBg="1"/>
      <p:bldP spid="46" grpId="0"/>
      <p:bldP spid="47" grpId="0" animBg="1"/>
      <p:bldP spid="48" grpId="0" animBg="1"/>
      <p:bldP spid="49" grpId="0"/>
      <p:bldP spid="50" grpId="0" animBg="1"/>
      <p:bldP spid="51" grpId="0" animBg="1"/>
      <p:bldP spid="52" grpId="0"/>
      <p:bldP spid="2" grpId="0"/>
      <p:bldP spid="4" grpId="0"/>
      <p:bldP spid="5" grpId="0"/>
      <p:bldP spid="5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F53D6-4D04-8DA4-314D-49DB2D24940E}"/>
            </a:ext>
          </a:extLst>
        </p:cNvPr>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E21CC518-9747-2B5F-2264-58C5B1522EC2}"/>
              </a:ext>
            </a:extLst>
          </p:cNvPr>
          <p:cNvSpPr>
            <a:spLocks noGrp="1"/>
          </p:cNvSpPr>
          <p:nvPr>
            <p:ph type="sldNum" sz="quarter" idx="12"/>
          </p:nvPr>
        </p:nvSpPr>
        <p:spPr/>
        <p:txBody>
          <a:bodyPr/>
          <a:lstStyle/>
          <a:p>
            <a:pPr>
              <a:defRPr/>
            </a:pPr>
            <a:fld id="{CB3B286F-73BF-48BF-8314-AC7FC196B659}" type="slidenum">
              <a:rPr lang="fr-FR" smtClean="0"/>
              <a:t>3</a:t>
            </a:fld>
            <a:endParaRPr lang="fr-FR" dirty="0"/>
          </a:p>
        </p:txBody>
      </p:sp>
      <p:sp>
        <p:nvSpPr>
          <p:cNvPr id="4" name="TextBox 3">
            <a:extLst>
              <a:ext uri="{FF2B5EF4-FFF2-40B4-BE49-F238E27FC236}">
                <a16:creationId xmlns:a16="http://schemas.microsoft.com/office/drawing/2014/main" id="{DB5A42C3-1A9E-410D-6468-42EBE9D9EA27}"/>
              </a:ext>
            </a:extLst>
          </p:cNvPr>
          <p:cNvSpPr txBox="1"/>
          <p:nvPr/>
        </p:nvSpPr>
        <p:spPr>
          <a:xfrm>
            <a:off x="226098" y="713159"/>
            <a:ext cx="8691803" cy="401520"/>
          </a:xfrm>
          <a:prstGeom prst="rect">
            <a:avLst/>
          </a:prstGeom>
          <a:noFill/>
        </p:spPr>
        <p:txBody>
          <a:bodyPr wrap="square">
            <a:spAutoFit/>
          </a:bodyPr>
          <a:lstStyle/>
          <a:p>
            <a:pPr marL="432197" indent="-432197">
              <a:lnSpc>
                <a:spcPct val="105000"/>
              </a:lnSpc>
              <a:spcBef>
                <a:spcPts val="450"/>
              </a:spcBef>
              <a:spcAft>
                <a:spcPts val="900"/>
              </a:spcAft>
              <a:buFont typeface="+mj-lt"/>
              <a:buAutoNum type="romanUcPeriod"/>
            </a:pPr>
            <a:r>
              <a:rPr lang="fr-FR" sz="2000" b="1" dirty="0">
                <a:latin typeface="Source Sans Pro" panose="020B0503030403020204" pitchFamily="34" charset="0"/>
                <a:ea typeface="Source Sans Pro" panose="020B0503030403020204" pitchFamily="34" charset="0"/>
                <a:cs typeface="Century Gothic"/>
              </a:rPr>
              <a:t>Introduction – Pourquoi parler des formes de marché de l’électricité</a:t>
            </a:r>
          </a:p>
        </p:txBody>
      </p:sp>
      <p:sp>
        <p:nvSpPr>
          <p:cNvPr id="3" name="TextBox 3">
            <a:extLst>
              <a:ext uri="{FF2B5EF4-FFF2-40B4-BE49-F238E27FC236}">
                <a16:creationId xmlns:a16="http://schemas.microsoft.com/office/drawing/2014/main" id="{2CBF048C-8A63-F464-4E55-758781CC2357}"/>
              </a:ext>
            </a:extLst>
          </p:cNvPr>
          <p:cNvSpPr txBox="1"/>
          <p:nvPr/>
        </p:nvSpPr>
        <p:spPr>
          <a:xfrm>
            <a:off x="282766" y="1222789"/>
            <a:ext cx="8578466" cy="3693319"/>
          </a:xfrm>
          <a:prstGeom prst="rect">
            <a:avLst/>
          </a:prstGeom>
          <a:noFill/>
        </p:spPr>
        <p:txBody>
          <a:bodyPr wrap="square">
            <a:spAutoFit/>
          </a:bodyPr>
          <a:lstStyle/>
          <a:p>
            <a:pPr lvl="1"/>
            <a:r>
              <a:rPr lang="fr-FR" dirty="0"/>
              <a:t>L’électricité n’est </a:t>
            </a:r>
            <a:r>
              <a:rPr lang="fr-FR" b="1" dirty="0"/>
              <a:t>pas un bien comme les autres</a:t>
            </a:r>
            <a:r>
              <a:rPr lang="fr-FR" dirty="0"/>
              <a:t> : non-stockabilité, contraintes physiques, sécurité en temps réel</a:t>
            </a:r>
          </a:p>
          <a:p>
            <a:pPr lvl="1"/>
            <a:endParaRPr lang="fr-FR" dirty="0"/>
          </a:p>
          <a:p>
            <a:r>
              <a:rPr lang="fr-FR" dirty="0"/>
              <a:t>	Les formes de marché sont des </a:t>
            </a:r>
            <a:r>
              <a:rPr lang="fr-FR" b="1" dirty="0"/>
              <a:t>constructions institutionnelles</a:t>
            </a:r>
            <a:r>
              <a:rPr lang="fr-FR" dirty="0"/>
              <a:t> destinées à :</a:t>
            </a:r>
          </a:p>
          <a:p>
            <a:pPr marL="742950" lvl="1" indent="-285750">
              <a:buFont typeface="Arial" panose="020B0604020202020204" pitchFamily="34" charset="0"/>
              <a:buChar char="•"/>
            </a:pPr>
            <a:r>
              <a:rPr lang="fr-FR" dirty="0"/>
              <a:t>coordonner production, transport, distribution et consommation,</a:t>
            </a:r>
          </a:p>
          <a:p>
            <a:pPr marL="742950" lvl="1" indent="-285750">
              <a:buFont typeface="Arial" panose="020B0604020202020204" pitchFamily="34" charset="0"/>
              <a:buChar char="•"/>
            </a:pPr>
            <a:r>
              <a:rPr lang="fr-FR" dirty="0"/>
              <a:t>garantir sécurité, efficacité économique et équité.</a:t>
            </a:r>
          </a:p>
          <a:p>
            <a:pPr lvl="1"/>
            <a:endParaRPr lang="fr-FR" dirty="0"/>
          </a:p>
          <a:p>
            <a:r>
              <a:rPr lang="fr-FR" dirty="0"/>
              <a:t>	Toute forme de marché est indissociable :</a:t>
            </a:r>
          </a:p>
          <a:p>
            <a:pPr marL="742950" lvl="1" indent="-285750">
              <a:buFont typeface="Arial" panose="020B0604020202020204" pitchFamily="34" charset="0"/>
              <a:buChar char="•"/>
            </a:pPr>
            <a:r>
              <a:rPr lang="fr-FR" dirty="0"/>
              <a:t>de la </a:t>
            </a:r>
            <a:r>
              <a:rPr lang="fr-FR" b="1" dirty="0"/>
              <a:t>technologie du système électrique</a:t>
            </a:r>
            <a:r>
              <a:rPr lang="fr-FR" dirty="0"/>
              <a:t> (Chap. 1),</a:t>
            </a:r>
          </a:p>
          <a:p>
            <a:pPr marL="742950" lvl="1" indent="-285750">
              <a:buFont typeface="Arial" panose="020B0604020202020204" pitchFamily="34" charset="0"/>
              <a:buChar char="•"/>
            </a:pPr>
            <a:r>
              <a:rPr lang="fr-FR" dirty="0"/>
              <a:t>du </a:t>
            </a:r>
            <a:r>
              <a:rPr lang="fr-FR" b="1" dirty="0"/>
              <a:t>cadre réglementaire et institutionnel</a:t>
            </a:r>
            <a:r>
              <a:rPr lang="fr-FR" dirty="0"/>
              <a:t> (Chap. 3).</a:t>
            </a:r>
          </a:p>
          <a:p>
            <a:pPr lvl="1"/>
            <a:endParaRPr lang="fr-FR" dirty="0"/>
          </a:p>
          <a:p>
            <a:pPr>
              <a:buNone/>
            </a:pPr>
            <a:r>
              <a:rPr lang="fr-FR" dirty="0"/>
              <a:t>📌 </a:t>
            </a:r>
            <a:r>
              <a:rPr lang="fr-FR" b="1" dirty="0"/>
              <a:t>Message clé</a:t>
            </a:r>
            <a:r>
              <a:rPr lang="fr-FR" dirty="0"/>
              <a:t> : les marchés électriques sont des </a:t>
            </a:r>
            <a:r>
              <a:rPr lang="fr-FR" i="1" dirty="0"/>
              <a:t>mécanismes organisés</a:t>
            </a:r>
            <a:r>
              <a:rPr lang="fr-FR" dirty="0"/>
              <a:t>, pas des marchés libres au sens classique.</a:t>
            </a:r>
          </a:p>
        </p:txBody>
      </p:sp>
      <p:sp>
        <p:nvSpPr>
          <p:cNvPr id="6" name="Flèche : droite 5">
            <a:extLst>
              <a:ext uri="{FF2B5EF4-FFF2-40B4-BE49-F238E27FC236}">
                <a16:creationId xmlns:a16="http://schemas.microsoft.com/office/drawing/2014/main" id="{5E2B27FB-86F6-0251-6035-BE50E288F54F}"/>
              </a:ext>
            </a:extLst>
          </p:cNvPr>
          <p:cNvSpPr/>
          <p:nvPr/>
        </p:nvSpPr>
        <p:spPr>
          <a:xfrm>
            <a:off x="512618" y="1305916"/>
            <a:ext cx="221673" cy="280429"/>
          </a:xfrm>
          <a:prstGeom prst="rightArrow">
            <a:avLst>
              <a:gd name="adj1" fmla="val 50000"/>
              <a:gd name="adj2" fmla="val 56250"/>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7" name="Flèche : droite 6">
            <a:extLst>
              <a:ext uri="{FF2B5EF4-FFF2-40B4-BE49-F238E27FC236}">
                <a16:creationId xmlns:a16="http://schemas.microsoft.com/office/drawing/2014/main" id="{7792F9F0-3D33-D985-6E8B-4D7E51F5F538}"/>
              </a:ext>
            </a:extLst>
          </p:cNvPr>
          <p:cNvSpPr/>
          <p:nvPr/>
        </p:nvSpPr>
        <p:spPr>
          <a:xfrm>
            <a:off x="519543" y="2108103"/>
            <a:ext cx="221673" cy="280429"/>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8" name="Flèche : droite 7">
            <a:extLst>
              <a:ext uri="{FF2B5EF4-FFF2-40B4-BE49-F238E27FC236}">
                <a16:creationId xmlns:a16="http://schemas.microsoft.com/office/drawing/2014/main" id="{46D437C7-6B67-0584-572A-3F68FCC942A9}"/>
              </a:ext>
            </a:extLst>
          </p:cNvPr>
          <p:cNvSpPr/>
          <p:nvPr/>
        </p:nvSpPr>
        <p:spPr>
          <a:xfrm>
            <a:off x="519543" y="3190721"/>
            <a:ext cx="221673" cy="280429"/>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fr-FR"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Tree>
    <p:extLst>
      <p:ext uri="{BB962C8B-B14F-4D97-AF65-F5344CB8AC3E}">
        <p14:creationId xmlns:p14="http://schemas.microsoft.com/office/powerpoint/2010/main" val="19266566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0E298C6D-60CC-0CEF-D7A2-5FD3062479B6}"/>
              </a:ext>
            </a:extLst>
          </p:cNvPr>
          <p:cNvSpPr>
            <a:spLocks noGrp="1"/>
          </p:cNvSpPr>
          <p:nvPr>
            <p:ph type="body" sz="quarter" idx="4294967295"/>
          </p:nvPr>
        </p:nvSpPr>
        <p:spPr>
          <a:xfrm>
            <a:off x="2810155" y="491705"/>
            <a:ext cx="6172200" cy="274320"/>
          </a:xfrm>
        </p:spPr>
        <p:txBody>
          <a:bodyPr>
            <a:normAutofit fontScale="70000" lnSpcReduction="20000"/>
          </a:bodyPr>
          <a:lstStyle/>
          <a:p>
            <a:pPr marL="0" indent="0" algn="r">
              <a:buNone/>
            </a:pPr>
            <a:r>
              <a:rPr lang="fr" b="1" dirty="0">
                <a:solidFill>
                  <a:schemeClr val="bg1"/>
                </a:solidFill>
                <a:latin typeface="Copperplate Gothic Bold" panose="020E0705020206020404" pitchFamily="34" charset="0"/>
              </a:rPr>
              <a:t>GC 8. EXIGENCES POUR LES </a:t>
            </a:r>
            <a:r>
              <a:rPr lang="fr-FR" b="1" dirty="0">
                <a:solidFill>
                  <a:schemeClr val="bg1"/>
                </a:solidFill>
                <a:latin typeface="Copperplate Gothic Bold" panose="020E0705020206020404" pitchFamily="34" charset="0"/>
              </a:rPr>
              <a:t>gestionnaire</a:t>
            </a:r>
            <a:r>
              <a:rPr lang="fr" b="1" dirty="0">
                <a:solidFill>
                  <a:schemeClr val="bg1"/>
                </a:solidFill>
                <a:latin typeface="Copperplate Gothic Bold" panose="020E0705020206020404" pitchFamily="34" charset="0"/>
              </a:rPr>
              <a:t>S DE RÉSEAU</a:t>
            </a:r>
            <a:endParaRPr lang="it-IT" b="1" dirty="0">
              <a:solidFill>
                <a:schemeClr val="bg1"/>
              </a:solidFill>
              <a:latin typeface="Copperplate Gothic Bold" panose="020E0705020206020404" pitchFamily="34" charset="0"/>
            </a:endParaRPr>
          </a:p>
        </p:txBody>
      </p:sp>
      <p:sp>
        <p:nvSpPr>
          <p:cNvPr id="28" name="object 9">
            <a:extLst>
              <a:ext uri="{FF2B5EF4-FFF2-40B4-BE49-F238E27FC236}">
                <a16:creationId xmlns:a16="http://schemas.microsoft.com/office/drawing/2014/main" id="{F6AD4913-C89C-B3A8-B140-F209FCF95B19}"/>
              </a:ext>
            </a:extLst>
          </p:cNvPr>
          <p:cNvSpPr txBox="1">
            <a:spLocks/>
          </p:cNvSpPr>
          <p:nvPr/>
        </p:nvSpPr>
        <p:spPr>
          <a:xfrm>
            <a:off x="197168" y="848072"/>
            <a:ext cx="8709660" cy="637164"/>
          </a:xfrm>
          <a:prstGeom prst="rect">
            <a:avLst/>
          </a:prstGeom>
        </p:spPr>
        <p:txBody>
          <a:bodyPr vert="horz" wrap="square" lIns="0" tIns="82362"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525" defTabSz="685800">
              <a:lnSpc>
                <a:spcPct val="100000"/>
              </a:lnSpc>
              <a:spcBef>
                <a:spcPts val="75"/>
              </a:spcBef>
              <a:spcAft>
                <a:spcPts val="75"/>
              </a:spcAft>
              <a:defRPr/>
            </a:pPr>
            <a:r>
              <a:rPr lang="fr" sz="1800" dirty="0">
                <a:solidFill>
                  <a:prstClr val="black"/>
                </a:solidFill>
                <a:latin typeface="Source Sans Pro" panose="020B0503030403020204" pitchFamily="34" charset="0"/>
                <a:ea typeface="Source Sans Pro" panose="020B0503030403020204" pitchFamily="34" charset="0"/>
              </a:rPr>
              <a:t>Pour devenir </a:t>
            </a:r>
            <a:r>
              <a:rPr lang="fr" sz="1800" b="1" dirty="0">
                <a:solidFill>
                  <a:prstClr val="black"/>
                </a:solidFill>
                <a:latin typeface="Source Sans Pro" panose="020B0503030403020204" pitchFamily="34" charset="0"/>
                <a:ea typeface="Source Sans Pro" panose="020B0503030403020204" pitchFamily="34" charset="0"/>
              </a:rPr>
              <a:t>Gestionnaire de réseau, </a:t>
            </a:r>
            <a:r>
              <a:rPr lang="fr" sz="1800" dirty="0">
                <a:solidFill>
                  <a:prstClr val="black"/>
                </a:solidFill>
                <a:latin typeface="Source Sans Pro" panose="020B0503030403020204" pitchFamily="34" charset="0"/>
                <a:ea typeface="Source Sans Pro" panose="020B0503030403020204" pitchFamily="34" charset="0"/>
              </a:rPr>
              <a:t>l’opérateur désigné de services publics qui n’est pas membre du WAPP et qui n’est pas encore connecté au réseau électrique du WAPP </a:t>
            </a:r>
            <a:r>
              <a:rPr lang="fr" sz="1800" b="1" dirty="0">
                <a:solidFill>
                  <a:prstClr val="black"/>
                </a:solidFill>
                <a:latin typeface="Source Sans Pro" panose="020B0503030403020204" pitchFamily="34" charset="0"/>
                <a:ea typeface="Source Sans Pro" panose="020B0503030403020204" pitchFamily="34" charset="0"/>
              </a:rPr>
              <a:t>doit </a:t>
            </a:r>
            <a:r>
              <a:rPr lang="fr" sz="1800" dirty="0">
                <a:solidFill>
                  <a:prstClr val="black"/>
                </a:solidFill>
                <a:latin typeface="Source Sans Pro" panose="020B0503030403020204" pitchFamily="34" charset="0"/>
                <a:ea typeface="Source Sans Pro" panose="020B0503030403020204" pitchFamily="34" charset="0"/>
              </a:rPr>
              <a:t>:</a:t>
            </a:r>
            <a:endParaRPr lang="fr-FR" sz="1800" dirty="0">
              <a:solidFill>
                <a:prstClr val="black"/>
              </a:solidFill>
              <a:latin typeface="Source Sans Pro" panose="020B0503030403020204" pitchFamily="34" charset="0"/>
              <a:ea typeface="Source Sans Pro" panose="020B0503030403020204" pitchFamily="34" charset="0"/>
            </a:endParaRPr>
          </a:p>
        </p:txBody>
      </p:sp>
      <p:sp>
        <p:nvSpPr>
          <p:cNvPr id="29" name="object 3">
            <a:extLst>
              <a:ext uri="{FF2B5EF4-FFF2-40B4-BE49-F238E27FC236}">
                <a16:creationId xmlns:a16="http://schemas.microsoft.com/office/drawing/2014/main" id="{31BC3309-566B-53DD-CF58-5486858E7F95}"/>
              </a:ext>
            </a:extLst>
          </p:cNvPr>
          <p:cNvSpPr txBox="1"/>
          <p:nvPr/>
        </p:nvSpPr>
        <p:spPr>
          <a:xfrm>
            <a:off x="552202" y="1624998"/>
            <a:ext cx="8366760" cy="2252861"/>
          </a:xfrm>
          <a:prstGeom prst="rect">
            <a:avLst/>
          </a:prstGeom>
          <a:ln w="38100">
            <a:noFill/>
          </a:ln>
        </p:spPr>
        <p:txBody>
          <a:bodyPr vert="horz" wrap="square" lIns="0" tIns="77153" rIns="0" bIns="0" rtlCol="0">
            <a:spAutoFit/>
          </a:bodyPr>
          <a:lstStyle/>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disposer d’un mandat formel de son pays.</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demander l’adhésion sur la base d’un projet d’interconnexion présenté et partagé avec les gestionnaires de réseau voisins concernés .</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accepter et souscrire aux statuts de l'EEEOA tels qu'énoncés dans la RMRE.</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Signer </a:t>
            </a:r>
            <a:r>
              <a:rPr lang="fr" b="1" dirty="0">
                <a:solidFill>
                  <a:prstClr val="black"/>
                </a:solidFill>
                <a:latin typeface="Source Sans Pro" panose="020B0503030403020204" pitchFamily="34" charset="0"/>
                <a:ea typeface="Source Sans Pro" panose="020B0503030403020204" pitchFamily="34" charset="0"/>
                <a:cs typeface="Century Gothic"/>
              </a:rPr>
              <a:t>l'accord inter-gestionnaires de réseau</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nommer les membres qui seront représentés dans tous les comités du WAPP</a:t>
            </a:r>
          </a:p>
        </p:txBody>
      </p:sp>
    </p:spTree>
    <p:extLst>
      <p:ext uri="{BB962C8B-B14F-4D97-AF65-F5344CB8AC3E}">
        <p14:creationId xmlns:p14="http://schemas.microsoft.com/office/powerpoint/2010/main" val="354837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xEl>
                                              <p:pRg st="1" end="1"/>
                                            </p:txEl>
                                          </p:spTgt>
                                        </p:tgtEl>
                                        <p:attrNameLst>
                                          <p:attrName>style.visibility</p:attrName>
                                        </p:attrNameLst>
                                      </p:cBhvr>
                                      <p:to>
                                        <p:strVal val="visible"/>
                                      </p:to>
                                    </p:set>
                                    <p:anim calcmode="lin" valueType="num">
                                      <p:cBhvr additive="base">
                                        <p:cTn id="13" dur="500" fill="hold"/>
                                        <p:tgtEl>
                                          <p:spTgt spid="2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
                                            <p:txEl>
                                              <p:pRg st="2" end="2"/>
                                            </p:txEl>
                                          </p:spTgt>
                                        </p:tgtEl>
                                        <p:attrNameLst>
                                          <p:attrName>style.visibility</p:attrName>
                                        </p:attrNameLst>
                                      </p:cBhvr>
                                      <p:to>
                                        <p:strVal val="visible"/>
                                      </p:to>
                                    </p:set>
                                    <p:anim calcmode="lin" valueType="num">
                                      <p:cBhvr additive="base">
                                        <p:cTn id="19" dur="500" fill="hold"/>
                                        <p:tgtEl>
                                          <p:spTgt spid="2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9">
                                            <p:txEl>
                                              <p:pRg st="3" end="3"/>
                                            </p:txEl>
                                          </p:spTgt>
                                        </p:tgtEl>
                                        <p:attrNameLst>
                                          <p:attrName>style.visibility</p:attrName>
                                        </p:attrNameLst>
                                      </p:cBhvr>
                                      <p:to>
                                        <p:strVal val="visible"/>
                                      </p:to>
                                    </p:set>
                                    <p:anim calcmode="lin" valueType="num">
                                      <p:cBhvr additive="base">
                                        <p:cTn id="25" dur="500" fill="hold"/>
                                        <p:tgtEl>
                                          <p:spTgt spid="2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9">
                                            <p:txEl>
                                              <p:pRg st="4" end="4"/>
                                            </p:txEl>
                                          </p:spTgt>
                                        </p:tgtEl>
                                        <p:attrNameLst>
                                          <p:attrName>style.visibility</p:attrName>
                                        </p:attrNameLst>
                                      </p:cBhvr>
                                      <p:to>
                                        <p:strVal val="visible"/>
                                      </p:to>
                                    </p:set>
                                    <p:anim calcmode="lin" valueType="num">
                                      <p:cBhvr additive="base">
                                        <p:cTn id="31" dur="500" fill="hold"/>
                                        <p:tgtEl>
                                          <p:spTgt spid="2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0E298C6D-60CC-0CEF-D7A2-5FD3062479B6}"/>
              </a:ext>
            </a:extLst>
          </p:cNvPr>
          <p:cNvSpPr>
            <a:spLocks noGrp="1"/>
          </p:cNvSpPr>
          <p:nvPr>
            <p:ph type="body" sz="quarter" idx="4294967295"/>
          </p:nvPr>
        </p:nvSpPr>
        <p:spPr>
          <a:xfrm>
            <a:off x="2810155" y="491705"/>
            <a:ext cx="6172200" cy="274320"/>
          </a:xfrm>
        </p:spPr>
        <p:txBody>
          <a:bodyPr>
            <a:normAutofit fontScale="70000" lnSpcReduction="20000"/>
          </a:bodyPr>
          <a:lstStyle/>
          <a:p>
            <a:pPr marL="0" indent="0" algn="r">
              <a:buNone/>
            </a:pPr>
            <a:r>
              <a:rPr lang="fr" b="1" dirty="0">
                <a:solidFill>
                  <a:schemeClr val="bg1"/>
                </a:solidFill>
                <a:latin typeface="Copperplate Gothic Bold" panose="020E0705020206020404" pitchFamily="34" charset="0"/>
              </a:rPr>
              <a:t>GC 8. EXIGENCES POUR LES </a:t>
            </a:r>
            <a:r>
              <a:rPr lang="fr-FR" b="1" dirty="0">
                <a:solidFill>
                  <a:schemeClr val="bg1"/>
                </a:solidFill>
                <a:latin typeface="Copperplate Gothic Bold" panose="020E0705020206020404" pitchFamily="34" charset="0"/>
              </a:rPr>
              <a:t>gestionnaire</a:t>
            </a:r>
            <a:r>
              <a:rPr lang="fr" b="1" dirty="0">
                <a:solidFill>
                  <a:schemeClr val="bg1"/>
                </a:solidFill>
                <a:latin typeface="Copperplate Gothic Bold" panose="020E0705020206020404" pitchFamily="34" charset="0"/>
              </a:rPr>
              <a:t>S DE RÉSEAU</a:t>
            </a:r>
            <a:endParaRPr lang="it-IT" b="1" dirty="0">
              <a:solidFill>
                <a:schemeClr val="bg1"/>
              </a:solidFill>
              <a:latin typeface="Copperplate Gothic Bold" panose="020E0705020206020404" pitchFamily="34" charset="0"/>
            </a:endParaRPr>
          </a:p>
        </p:txBody>
      </p:sp>
      <p:sp>
        <p:nvSpPr>
          <p:cNvPr id="28" name="object 9">
            <a:extLst>
              <a:ext uri="{FF2B5EF4-FFF2-40B4-BE49-F238E27FC236}">
                <a16:creationId xmlns:a16="http://schemas.microsoft.com/office/drawing/2014/main" id="{F6AD4913-C89C-B3A8-B140-F209FCF95B19}"/>
              </a:ext>
            </a:extLst>
          </p:cNvPr>
          <p:cNvSpPr txBox="1">
            <a:spLocks/>
          </p:cNvSpPr>
          <p:nvPr/>
        </p:nvSpPr>
        <p:spPr>
          <a:xfrm>
            <a:off x="197168" y="848072"/>
            <a:ext cx="8709660" cy="637164"/>
          </a:xfrm>
          <a:prstGeom prst="rect">
            <a:avLst/>
          </a:prstGeom>
        </p:spPr>
        <p:txBody>
          <a:bodyPr vert="horz" wrap="square" lIns="0" tIns="82362"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525" defTabSz="685800">
              <a:lnSpc>
                <a:spcPct val="100000"/>
              </a:lnSpc>
              <a:spcBef>
                <a:spcPts val="75"/>
              </a:spcBef>
              <a:spcAft>
                <a:spcPts val="75"/>
              </a:spcAft>
              <a:defRPr/>
            </a:pPr>
            <a:r>
              <a:rPr lang="fr" sz="1800" dirty="0">
                <a:solidFill>
                  <a:prstClr val="black"/>
                </a:solidFill>
                <a:latin typeface="Source Sans Pro" panose="020B0503030403020204" pitchFamily="34" charset="0"/>
                <a:ea typeface="Source Sans Pro" panose="020B0503030403020204" pitchFamily="34" charset="0"/>
              </a:rPr>
              <a:t>Pour devenir </a:t>
            </a:r>
            <a:r>
              <a:rPr lang="fr" sz="1800" b="1" dirty="0">
                <a:solidFill>
                  <a:prstClr val="black"/>
                </a:solidFill>
                <a:latin typeface="Source Sans Pro" panose="020B0503030403020204" pitchFamily="34" charset="0"/>
                <a:ea typeface="Source Sans Pro" panose="020B0503030403020204" pitchFamily="34" charset="0"/>
              </a:rPr>
              <a:t>Gestionnaire de réseau, </a:t>
            </a:r>
            <a:r>
              <a:rPr lang="fr" sz="1800" dirty="0">
                <a:solidFill>
                  <a:prstClr val="black"/>
                </a:solidFill>
                <a:latin typeface="Source Sans Pro" panose="020B0503030403020204" pitchFamily="34" charset="0"/>
                <a:ea typeface="Source Sans Pro" panose="020B0503030403020204" pitchFamily="34" charset="0"/>
              </a:rPr>
              <a:t>l’opérateur désigné de services publics qui n’est pas membre du WAPP et qui n’est pas encore connecté au réseau électrique du WAPP </a:t>
            </a:r>
            <a:r>
              <a:rPr lang="fr" sz="1800" b="1" dirty="0">
                <a:solidFill>
                  <a:prstClr val="black"/>
                </a:solidFill>
                <a:latin typeface="Source Sans Pro" panose="020B0503030403020204" pitchFamily="34" charset="0"/>
                <a:ea typeface="Source Sans Pro" panose="020B0503030403020204" pitchFamily="34" charset="0"/>
              </a:rPr>
              <a:t>doit </a:t>
            </a:r>
            <a:r>
              <a:rPr lang="fr" sz="1800" dirty="0">
                <a:solidFill>
                  <a:prstClr val="black"/>
                </a:solidFill>
                <a:latin typeface="Source Sans Pro" panose="020B0503030403020204" pitchFamily="34" charset="0"/>
                <a:ea typeface="Source Sans Pro" panose="020B0503030403020204" pitchFamily="34" charset="0"/>
              </a:rPr>
              <a:t>:</a:t>
            </a:r>
            <a:endParaRPr lang="fr-FR" sz="1800" dirty="0">
              <a:solidFill>
                <a:prstClr val="black"/>
              </a:solidFill>
              <a:latin typeface="Source Sans Pro" panose="020B0503030403020204" pitchFamily="34" charset="0"/>
              <a:ea typeface="Source Sans Pro" panose="020B0503030403020204" pitchFamily="34" charset="0"/>
            </a:endParaRPr>
          </a:p>
        </p:txBody>
      </p:sp>
      <p:sp>
        <p:nvSpPr>
          <p:cNvPr id="29" name="object 3">
            <a:extLst>
              <a:ext uri="{FF2B5EF4-FFF2-40B4-BE49-F238E27FC236}">
                <a16:creationId xmlns:a16="http://schemas.microsoft.com/office/drawing/2014/main" id="{31BC3309-566B-53DD-CF58-5486858E7F95}"/>
              </a:ext>
            </a:extLst>
          </p:cNvPr>
          <p:cNvSpPr txBox="1"/>
          <p:nvPr/>
        </p:nvSpPr>
        <p:spPr>
          <a:xfrm>
            <a:off x="552202" y="1624998"/>
            <a:ext cx="8366760" cy="2252861"/>
          </a:xfrm>
          <a:prstGeom prst="rect">
            <a:avLst/>
          </a:prstGeom>
          <a:ln w="38100">
            <a:noFill/>
          </a:ln>
        </p:spPr>
        <p:txBody>
          <a:bodyPr vert="horz" wrap="square" lIns="0" tIns="77153" rIns="0" bIns="0" rtlCol="0">
            <a:spAutoFit/>
          </a:bodyPr>
          <a:lstStyle/>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disposer d’un mandat formel de son pays.</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demander l’adhésion sur la base d’un projet d’interconnexion présenté et partagé avec les gestionnaires de réseau voisins concernés .</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accepter et souscrire aux statuts de l'EEEOA tels qu'énoncés dans la RMRE.</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Signer </a:t>
            </a:r>
            <a:r>
              <a:rPr lang="fr" b="1" dirty="0">
                <a:solidFill>
                  <a:prstClr val="black"/>
                </a:solidFill>
                <a:latin typeface="Source Sans Pro" panose="020B0503030403020204" pitchFamily="34" charset="0"/>
                <a:ea typeface="Source Sans Pro" panose="020B0503030403020204" pitchFamily="34" charset="0"/>
                <a:cs typeface="Century Gothic"/>
              </a:rPr>
              <a:t>l'accord inter-gestionnaires de réseau</a:t>
            </a:r>
          </a:p>
          <a:p>
            <a:pPr marL="478155" marR="128111" indent="-342900" defTabSz="342900">
              <a:spcBef>
                <a:spcPts val="450"/>
              </a:spcBef>
              <a:spcAft>
                <a:spcPts val="450"/>
              </a:spcAft>
              <a:buFont typeface="+mj-lt"/>
              <a:buAutoNum type="alphaLcParenR"/>
              <a:tabLst>
                <a:tab pos="478155" algn="l"/>
              </a:tabLst>
              <a:defRPr/>
            </a:pPr>
            <a:r>
              <a:rPr lang="fr" dirty="0">
                <a:solidFill>
                  <a:prstClr val="black"/>
                </a:solidFill>
                <a:latin typeface="Source Sans Pro" panose="020B0503030403020204" pitchFamily="34" charset="0"/>
                <a:ea typeface="Source Sans Pro" panose="020B0503030403020204" pitchFamily="34" charset="0"/>
                <a:cs typeface="Century Gothic"/>
              </a:rPr>
              <a:t>nommer les membres qui seront représentés dans tous les comités du WAPP</a:t>
            </a:r>
          </a:p>
        </p:txBody>
      </p:sp>
    </p:spTree>
    <p:extLst>
      <p:ext uri="{BB962C8B-B14F-4D97-AF65-F5344CB8AC3E}">
        <p14:creationId xmlns:p14="http://schemas.microsoft.com/office/powerpoint/2010/main" val="2821923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xEl>
                                              <p:pRg st="1" end="1"/>
                                            </p:txEl>
                                          </p:spTgt>
                                        </p:tgtEl>
                                        <p:attrNameLst>
                                          <p:attrName>style.visibility</p:attrName>
                                        </p:attrNameLst>
                                      </p:cBhvr>
                                      <p:to>
                                        <p:strVal val="visible"/>
                                      </p:to>
                                    </p:set>
                                    <p:anim calcmode="lin" valueType="num">
                                      <p:cBhvr additive="base">
                                        <p:cTn id="13" dur="500" fill="hold"/>
                                        <p:tgtEl>
                                          <p:spTgt spid="2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
                                            <p:txEl>
                                              <p:pRg st="2" end="2"/>
                                            </p:txEl>
                                          </p:spTgt>
                                        </p:tgtEl>
                                        <p:attrNameLst>
                                          <p:attrName>style.visibility</p:attrName>
                                        </p:attrNameLst>
                                      </p:cBhvr>
                                      <p:to>
                                        <p:strVal val="visible"/>
                                      </p:to>
                                    </p:set>
                                    <p:anim calcmode="lin" valueType="num">
                                      <p:cBhvr additive="base">
                                        <p:cTn id="19" dur="500" fill="hold"/>
                                        <p:tgtEl>
                                          <p:spTgt spid="2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9">
                                            <p:txEl>
                                              <p:pRg st="3" end="3"/>
                                            </p:txEl>
                                          </p:spTgt>
                                        </p:tgtEl>
                                        <p:attrNameLst>
                                          <p:attrName>style.visibility</p:attrName>
                                        </p:attrNameLst>
                                      </p:cBhvr>
                                      <p:to>
                                        <p:strVal val="visible"/>
                                      </p:to>
                                    </p:set>
                                    <p:anim calcmode="lin" valueType="num">
                                      <p:cBhvr additive="base">
                                        <p:cTn id="25" dur="500" fill="hold"/>
                                        <p:tgtEl>
                                          <p:spTgt spid="2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9">
                                            <p:txEl>
                                              <p:pRg st="4" end="4"/>
                                            </p:txEl>
                                          </p:spTgt>
                                        </p:tgtEl>
                                        <p:attrNameLst>
                                          <p:attrName>style.visibility</p:attrName>
                                        </p:attrNameLst>
                                      </p:cBhvr>
                                      <p:to>
                                        <p:strVal val="visible"/>
                                      </p:to>
                                    </p:set>
                                    <p:anim calcmode="lin" valueType="num">
                                      <p:cBhvr additive="base">
                                        <p:cTn id="31" dur="500" fill="hold"/>
                                        <p:tgtEl>
                                          <p:spTgt spid="2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2">
            <a:extLst>
              <a:ext uri="{FF2B5EF4-FFF2-40B4-BE49-F238E27FC236}">
                <a16:creationId xmlns:a16="http://schemas.microsoft.com/office/drawing/2014/main" id="{0FC36F63-059D-E1D0-39FD-BF4C2EA750FE}"/>
              </a:ext>
            </a:extLst>
          </p:cNvPr>
          <p:cNvSpPr txBox="1">
            <a:spLocks/>
          </p:cNvSpPr>
          <p:nvPr/>
        </p:nvSpPr>
        <p:spPr>
          <a:xfrm>
            <a:off x="2756714" y="456077"/>
            <a:ext cx="6172200" cy="274320"/>
          </a:xfrm>
          <a:prstGeom prst="rect">
            <a:avLst/>
          </a:prstGeom>
        </p:spPr>
        <p:txBody>
          <a:bodyPr vert="horz" lIns="68580" tIns="34290" rIns="68580" bIns="34290" rtlCol="0" anchor="ctr" anchorCtr="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Corbel Light" panose="020B0303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fr" sz="2100" b="1" dirty="0">
                <a:latin typeface="Copperplate Gothic Bold" panose="020E0705020206020404" pitchFamily="34" charset="0"/>
              </a:rPr>
              <a:t>APERÇU DE L'ACCORD INTER-</a:t>
            </a:r>
            <a:r>
              <a:rPr lang="fr-FR" sz="2100" b="1" dirty="0">
                <a:latin typeface="Copperplate Gothic Bold" panose="020E0705020206020404" pitchFamily="34" charset="0"/>
              </a:rPr>
              <a:t>gestionnaire</a:t>
            </a:r>
            <a:r>
              <a:rPr lang="fr" sz="2100" b="1" dirty="0">
                <a:latin typeface="Copperplate Gothic Bold" panose="020E0705020206020404" pitchFamily="34" charset="0"/>
              </a:rPr>
              <a:t>S DE RÉSEAU</a:t>
            </a:r>
            <a:endParaRPr lang="it-IT" sz="2100" b="1" dirty="0">
              <a:latin typeface="Copperplate Gothic Bold" panose="020E0705020206020404" pitchFamily="34" charset="0"/>
            </a:endParaRPr>
          </a:p>
        </p:txBody>
      </p:sp>
      <p:sp>
        <p:nvSpPr>
          <p:cNvPr id="3" name="TextBox 2">
            <a:extLst>
              <a:ext uri="{FF2B5EF4-FFF2-40B4-BE49-F238E27FC236}">
                <a16:creationId xmlns:a16="http://schemas.microsoft.com/office/drawing/2014/main" id="{E66BD2B9-CB51-C91D-A2FF-3E5D2353B95E}"/>
              </a:ext>
            </a:extLst>
          </p:cNvPr>
          <p:cNvSpPr txBox="1"/>
          <p:nvPr/>
        </p:nvSpPr>
        <p:spPr>
          <a:xfrm>
            <a:off x="63949" y="868210"/>
            <a:ext cx="8251133" cy="822276"/>
          </a:xfrm>
          <a:prstGeom prst="rect">
            <a:avLst/>
          </a:prstGeom>
          <a:noFill/>
        </p:spPr>
        <p:txBody>
          <a:bodyPr wrap="square">
            <a:spAutoFit/>
          </a:bodyPr>
          <a:lstStyle/>
          <a:p>
            <a:pPr marL="257175" indent="-257175" algn="just">
              <a:lnSpc>
                <a:spcPct val="107000"/>
              </a:lnSpc>
              <a:spcBef>
                <a:spcPts val="450"/>
              </a:spcBef>
              <a:spcAft>
                <a:spcPts val="1350"/>
              </a:spcAft>
              <a:buFont typeface="Wingdings" panose="05000000000000000000" pitchFamily="2" charset="2"/>
              <a:buChar char="Ø"/>
            </a:pPr>
            <a:r>
              <a:rPr lang="fr" sz="1500" dirty="0">
                <a:latin typeface="Source Sans Pro" panose="020B0503030403020204" pitchFamily="34" charset="0"/>
                <a:ea typeface="Source Sans Pro" panose="020B0503030403020204" pitchFamily="34" charset="0"/>
                <a:cs typeface="Times New Roman" panose="02020603050405020304" pitchFamily="18" charset="0"/>
              </a:rPr>
              <a:t>L' </a:t>
            </a:r>
            <a:r>
              <a:rPr lang="fr" sz="1500" b="1" dirty="0">
                <a:latin typeface="Source Sans Pro" panose="020B0503030403020204" pitchFamily="34" charset="0"/>
                <a:ea typeface="Source Sans Pro" panose="020B0503030403020204" pitchFamily="34" charset="0"/>
                <a:cs typeface="Times New Roman" panose="02020603050405020304" pitchFamily="18" charset="0"/>
              </a:rPr>
              <a:t>accord inter-</a:t>
            </a:r>
            <a:r>
              <a:rPr lang="fr-FR" sz="1500" b="1" dirty="0">
                <a:latin typeface="Source Sans Pro" panose="020B0503030403020204" pitchFamily="34" charset="0"/>
                <a:ea typeface="Source Sans Pro" panose="020B0503030403020204" pitchFamily="34" charset="0"/>
                <a:cs typeface="Times New Roman" panose="02020603050405020304" pitchFamily="18" charset="0"/>
              </a:rPr>
              <a:t>gestionnaire</a:t>
            </a:r>
            <a:r>
              <a:rPr lang="fr" sz="1500" b="1" dirty="0">
                <a:latin typeface="Source Sans Pro" panose="020B0503030403020204" pitchFamily="34" charset="0"/>
                <a:ea typeface="Source Sans Pro" panose="020B0503030403020204" pitchFamily="34" charset="0"/>
                <a:cs typeface="Times New Roman" panose="02020603050405020304" pitchFamily="18" charset="0"/>
              </a:rPr>
              <a:t>s de réseau </a:t>
            </a:r>
            <a:r>
              <a:rPr lang="fr" sz="1500" dirty="0">
                <a:latin typeface="Source Sans Pro" panose="020B0503030403020204" pitchFamily="34" charset="0"/>
                <a:ea typeface="Source Sans Pro" panose="020B0503030403020204" pitchFamily="34" charset="0"/>
                <a:cs typeface="Times New Roman" panose="02020603050405020304" pitchFamily="18" charset="0"/>
              </a:rPr>
              <a:t>est rédigé par l'EEEOA et </a:t>
            </a:r>
            <a:r>
              <a:rPr lang="fr" sz="1500" b="1" dirty="0">
                <a:latin typeface="Source Sans Pro" panose="020B0503030403020204" pitchFamily="34" charset="0"/>
                <a:ea typeface="Source Sans Pro" panose="020B0503030403020204" pitchFamily="34" charset="0"/>
                <a:cs typeface="Times New Roman" panose="02020603050405020304" pitchFamily="18" charset="0"/>
              </a:rPr>
              <a:t>signé par tous les </a:t>
            </a:r>
            <a:r>
              <a:rPr lang="fr-FR" sz="1500" b="1" dirty="0">
                <a:latin typeface="Source Sans Pro" panose="020B0503030403020204" pitchFamily="34" charset="0"/>
                <a:ea typeface="Source Sans Pro" panose="020B0503030403020204" pitchFamily="34" charset="0"/>
                <a:cs typeface="Times New Roman" panose="02020603050405020304" pitchFamily="18" charset="0"/>
              </a:rPr>
              <a:t>gestionnaire</a:t>
            </a:r>
            <a:r>
              <a:rPr lang="fr" sz="1500" b="1" dirty="0">
                <a:latin typeface="Source Sans Pro" panose="020B0503030403020204" pitchFamily="34" charset="0"/>
                <a:ea typeface="Source Sans Pro" panose="020B0503030403020204" pitchFamily="34" charset="0"/>
                <a:cs typeface="Times New Roman" panose="02020603050405020304" pitchFamily="18" charset="0"/>
              </a:rPr>
              <a:t>s de réseau </a:t>
            </a:r>
            <a:r>
              <a:rPr lang="fr" sz="1500" dirty="0">
                <a:latin typeface="Source Sans Pro" panose="020B0503030403020204" pitchFamily="34" charset="0"/>
                <a:ea typeface="Source Sans Pro" panose="020B0503030403020204" pitchFamily="34" charset="0"/>
                <a:cs typeface="Times New Roman" panose="02020603050405020304" pitchFamily="18" charset="0"/>
              </a:rPr>
              <a:t>, l'EEEOA étant l'organisateur du processus et le coordinateur des actions convenues.</a:t>
            </a:r>
            <a:endParaRPr lang="en-US" sz="1350" i="1" dirty="0">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35DBBC71-98CF-CAE9-0073-EF4D29A02208}"/>
              </a:ext>
            </a:extLst>
          </p:cNvPr>
          <p:cNvSpPr txBox="1"/>
          <p:nvPr/>
        </p:nvSpPr>
        <p:spPr>
          <a:xfrm>
            <a:off x="448867" y="2205475"/>
            <a:ext cx="7955280" cy="2606040"/>
          </a:xfrm>
          <a:prstGeom prst="rect">
            <a:avLst/>
          </a:prstGeom>
        </p:spPr>
        <p:txBody>
          <a:bodyPr vert="horz" lIns="68580" tIns="34290" rIns="68580" bIns="34290" rtlCol="0">
            <a:noAutofit/>
          </a:bodyPr>
          <a:lstStyle>
            <a:defPPr>
              <a:defRPr lang="en-US"/>
            </a:defPPr>
            <a:lvl1pPr indent="0" defTabSz="914400">
              <a:lnSpc>
                <a:spcPct val="105000"/>
              </a:lnSpc>
              <a:spcBef>
                <a:spcPts val="0"/>
              </a:spcBef>
              <a:buFont typeface="Arial" panose="020B0604020202020204" pitchFamily="34" charset="0"/>
              <a:buNone/>
              <a:defRPr>
                <a:latin typeface="Source Sans Pro" panose="020B0503030403020204" pitchFamily="34" charset="0"/>
              </a:defRPr>
            </a:lvl1pPr>
            <a:lvl2pPr marL="685800" indent="-228600" defTabSz="914400">
              <a:lnSpc>
                <a:spcPct val="90000"/>
              </a:lnSpc>
              <a:spcBef>
                <a:spcPts val="500"/>
              </a:spcBef>
              <a:buFont typeface="Arial" panose="020B0604020202020204" pitchFamily="34" charset="0"/>
              <a:buChar char="•"/>
              <a:defRPr>
                <a:latin typeface="Source Sans Pro" panose="020B0503030403020204" pitchFamily="34" charset="0"/>
              </a:defRPr>
            </a:lvl2pPr>
            <a:lvl3pPr marL="1143000" indent="-228600" defTabSz="914400">
              <a:lnSpc>
                <a:spcPct val="90000"/>
              </a:lnSpc>
              <a:spcBef>
                <a:spcPts val="500"/>
              </a:spcBef>
              <a:buFont typeface="Arial" panose="020B0604020202020204" pitchFamily="34" charset="0"/>
              <a:buChar char="•"/>
              <a:defRPr>
                <a:latin typeface="Source Sans Pro" panose="020B0503030403020204" pitchFamily="34" charset="0"/>
              </a:defRPr>
            </a:lvl3pPr>
            <a:lvl4pPr marL="1600200" indent="-228600" defTabSz="914400">
              <a:lnSpc>
                <a:spcPct val="90000"/>
              </a:lnSpc>
              <a:spcBef>
                <a:spcPts val="500"/>
              </a:spcBef>
              <a:buFont typeface="Arial" panose="020B0604020202020204" pitchFamily="34" charset="0"/>
              <a:buChar char="•"/>
              <a:defRPr>
                <a:latin typeface="Source Sans Pro" panose="020B0503030403020204" pitchFamily="34" charset="0"/>
              </a:defRPr>
            </a:lvl4pPr>
            <a:lvl5pPr marL="2057400" indent="-228600" defTabSz="914400">
              <a:lnSpc>
                <a:spcPct val="90000"/>
              </a:lnSpc>
              <a:spcBef>
                <a:spcPts val="500"/>
              </a:spcBef>
              <a:buFont typeface="Arial" panose="020B0604020202020204" pitchFamily="34" charset="0"/>
              <a:buChar char="•"/>
              <a:defRPr>
                <a:latin typeface="Source Sans Pro" panose="020B0503030403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marL="257175" indent="-257175">
              <a:spcBef>
                <a:spcPts val="450"/>
              </a:spcBef>
              <a:spcAft>
                <a:spcPts val="450"/>
              </a:spcAft>
              <a:buFont typeface="Wingdings" panose="05000000000000000000" pitchFamily="2" charset="2"/>
              <a:buChar char="q"/>
            </a:pPr>
            <a:r>
              <a:rPr lang="fr" sz="1350" dirty="0">
                <a:ea typeface="Source Sans Pro" panose="020B0503030403020204" pitchFamily="34" charset="0"/>
              </a:rPr>
              <a:t>La déclaration de conformité aux règles et exigences techniques prescrites par les Codes du MRE.</a:t>
            </a:r>
          </a:p>
          <a:p>
            <a:pPr marL="257175" indent="-257175">
              <a:spcBef>
                <a:spcPts val="450"/>
              </a:spcBef>
              <a:spcAft>
                <a:spcPts val="450"/>
              </a:spcAft>
              <a:buFont typeface="Wingdings" panose="05000000000000000000" pitchFamily="2" charset="2"/>
              <a:buChar char="q"/>
            </a:pPr>
            <a:r>
              <a:rPr lang="fr" sz="1350" dirty="0">
                <a:ea typeface="Source Sans Pro" panose="020B0503030403020204" pitchFamily="34" charset="0"/>
              </a:rPr>
              <a:t>La déclaration de la liste des non-conformités sous forme d'addenda à l'accord inter-</a:t>
            </a:r>
            <a:r>
              <a:rPr lang="fr-FR" sz="1350" dirty="0">
                <a:ea typeface="Source Sans Pro" panose="020B0503030403020204" pitchFamily="34" charset="0"/>
              </a:rPr>
              <a:t>gestionnaire</a:t>
            </a:r>
            <a:r>
              <a:rPr lang="fr" sz="1350" dirty="0">
                <a:ea typeface="Source Sans Pro" panose="020B0503030403020204" pitchFamily="34" charset="0"/>
              </a:rPr>
              <a:t>s de réseaux.</a:t>
            </a:r>
          </a:p>
          <a:p>
            <a:pPr marL="257175" indent="-257175">
              <a:spcBef>
                <a:spcPts val="450"/>
              </a:spcBef>
              <a:spcAft>
                <a:spcPts val="450"/>
              </a:spcAft>
              <a:buFont typeface="Wingdings" panose="05000000000000000000" pitchFamily="2" charset="2"/>
              <a:buChar char="q"/>
            </a:pPr>
            <a:r>
              <a:rPr lang="fr" sz="1350" dirty="0">
                <a:ea typeface="Source Sans Pro" panose="020B0503030403020204" pitchFamily="34" charset="0"/>
              </a:rPr>
              <a:t>L’acceptation des termes de référence du processus de Surveillance Continue de la Conformité mené par l’EEEOA et notamment d’effectuer et de se soumettre aux procédures d’audit envisagées.</a:t>
            </a:r>
          </a:p>
          <a:p>
            <a:pPr marL="257175" indent="-257175">
              <a:spcBef>
                <a:spcPts val="450"/>
              </a:spcBef>
              <a:spcAft>
                <a:spcPts val="450"/>
              </a:spcAft>
              <a:buFont typeface="Wingdings" panose="05000000000000000000" pitchFamily="2" charset="2"/>
              <a:buChar char="q"/>
            </a:pPr>
            <a:r>
              <a:rPr lang="fr" sz="1350" dirty="0">
                <a:ea typeface="Source Sans Pro" panose="020B0503030403020204" pitchFamily="34" charset="0"/>
              </a:rPr>
              <a:t>Le règlement visant à gérer les réclamations pour dommages subis par un ou plusieurs gestionnaires de réseau causés par des incidents et des violations des règles d'interconnexion.</a:t>
            </a:r>
          </a:p>
          <a:p>
            <a:pPr marL="257175" indent="-257175">
              <a:spcBef>
                <a:spcPts val="450"/>
              </a:spcBef>
              <a:spcAft>
                <a:spcPts val="450"/>
              </a:spcAft>
              <a:buFont typeface="Wingdings" panose="05000000000000000000" pitchFamily="2" charset="2"/>
              <a:buChar char="q"/>
            </a:pPr>
            <a:r>
              <a:rPr lang="fr" sz="1350" dirty="0"/>
              <a:t>Les procédures, en cas d'incident ou de dommage à d'autres gestionnaires de réseau ou à leurs parties</a:t>
            </a:r>
          </a:p>
          <a:p>
            <a:pPr marL="257175" indent="-257175">
              <a:spcBef>
                <a:spcPts val="450"/>
              </a:spcBef>
              <a:spcAft>
                <a:spcPts val="450"/>
              </a:spcAft>
              <a:buFont typeface="Wingdings" panose="05000000000000000000" pitchFamily="2" charset="2"/>
              <a:buChar char="q"/>
            </a:pPr>
            <a:r>
              <a:rPr lang="fr" sz="1350" dirty="0"/>
              <a:t>Éléments supplémentaires pour les nouveaux gestionnaires de réseau</a:t>
            </a:r>
          </a:p>
          <a:p>
            <a:pPr marL="257175" indent="-257175">
              <a:spcBef>
                <a:spcPts val="450"/>
              </a:spcBef>
              <a:spcAft>
                <a:spcPts val="450"/>
              </a:spcAft>
              <a:buFont typeface="Wingdings" panose="05000000000000000000" pitchFamily="2" charset="2"/>
              <a:buChar char="q"/>
            </a:pPr>
            <a:endParaRPr lang="fr-FR" sz="1350" dirty="0"/>
          </a:p>
          <a:p>
            <a:pPr marL="257175" indent="-257175">
              <a:spcBef>
                <a:spcPts val="450"/>
              </a:spcBef>
              <a:spcAft>
                <a:spcPts val="450"/>
              </a:spcAft>
              <a:buFont typeface="Wingdings" panose="05000000000000000000" pitchFamily="2" charset="2"/>
              <a:buChar char="q"/>
            </a:pPr>
            <a:endParaRPr lang="en-US" sz="1350" dirty="0">
              <a:ea typeface="Source Sans Pro" panose="020B0503030403020204" pitchFamily="34" charset="0"/>
            </a:endParaRPr>
          </a:p>
          <a:p>
            <a:pPr marL="257175" indent="-257175">
              <a:spcBef>
                <a:spcPts val="450"/>
              </a:spcBef>
              <a:spcAft>
                <a:spcPts val="450"/>
              </a:spcAft>
              <a:buFont typeface="Wingdings" panose="05000000000000000000" pitchFamily="2" charset="2"/>
              <a:buChar char="q"/>
            </a:pPr>
            <a:endParaRPr lang="en-US" sz="1350" dirty="0">
              <a:ea typeface="Source Sans Pro" panose="020B0503030403020204" pitchFamily="34" charset="0"/>
            </a:endParaRPr>
          </a:p>
        </p:txBody>
      </p:sp>
      <p:sp>
        <p:nvSpPr>
          <p:cNvPr id="5" name="TextBox 4">
            <a:extLst>
              <a:ext uri="{FF2B5EF4-FFF2-40B4-BE49-F238E27FC236}">
                <a16:creationId xmlns:a16="http://schemas.microsoft.com/office/drawing/2014/main" id="{6DB75C01-4A09-0A05-B0BC-CEE09990B0CE}"/>
              </a:ext>
            </a:extLst>
          </p:cNvPr>
          <p:cNvSpPr txBox="1"/>
          <p:nvPr/>
        </p:nvSpPr>
        <p:spPr>
          <a:xfrm>
            <a:off x="63949" y="1829620"/>
            <a:ext cx="8251133" cy="328295"/>
          </a:xfrm>
          <a:prstGeom prst="rect">
            <a:avLst/>
          </a:prstGeom>
          <a:noFill/>
        </p:spPr>
        <p:txBody>
          <a:bodyPr wrap="square">
            <a:spAutoFit/>
          </a:bodyPr>
          <a:lstStyle/>
          <a:p>
            <a:pPr marL="257175" indent="-257175" algn="just">
              <a:lnSpc>
                <a:spcPct val="107000"/>
              </a:lnSpc>
              <a:spcBef>
                <a:spcPts val="450"/>
              </a:spcBef>
              <a:spcAft>
                <a:spcPts val="1350"/>
              </a:spcAft>
              <a:buFont typeface="Wingdings" panose="05000000000000000000" pitchFamily="2" charset="2"/>
              <a:buChar char="Ø"/>
            </a:pPr>
            <a:r>
              <a:rPr lang="fr" sz="1500" b="1" dirty="0">
                <a:latin typeface="Source Sans Pro" panose="020B0503030403020204" pitchFamily="34" charset="0"/>
                <a:ea typeface="Source Sans Pro" panose="020B0503030403020204" pitchFamily="34" charset="0"/>
                <a:cs typeface="Times New Roman" panose="02020603050405020304" pitchFamily="18" charset="0"/>
              </a:rPr>
              <a:t>L'accord inter-</a:t>
            </a:r>
            <a:r>
              <a:rPr lang="fr-FR" sz="1500" b="1" dirty="0">
                <a:latin typeface="Source Sans Pro" panose="020B0503030403020204" pitchFamily="34" charset="0"/>
                <a:ea typeface="Source Sans Pro" panose="020B0503030403020204" pitchFamily="34" charset="0"/>
                <a:cs typeface="Times New Roman" panose="02020603050405020304" pitchFamily="18" charset="0"/>
              </a:rPr>
              <a:t>gestionnaire</a:t>
            </a:r>
            <a:r>
              <a:rPr lang="fr" sz="1500" b="1" dirty="0">
                <a:latin typeface="Source Sans Pro" panose="020B0503030403020204" pitchFamily="34" charset="0"/>
                <a:ea typeface="Source Sans Pro" panose="020B0503030403020204" pitchFamily="34" charset="0"/>
                <a:cs typeface="Times New Roman" panose="02020603050405020304" pitchFamily="18" charset="0"/>
              </a:rPr>
              <a:t>s de réseaux contient :</a:t>
            </a:r>
            <a:endParaRPr lang="en-US" sz="1500" b="1" i="1" dirty="0">
              <a:latin typeface="Source Sans Pro" panose="020B0503030403020204" pitchFamily="34" charset="0"/>
              <a:ea typeface="Source Sans Pro" panose="020B0503030403020204" pitchFamily="34" charset="0"/>
              <a:cs typeface="Times New Roman" panose="02020603050405020304" pitchFamily="18" charset="0"/>
            </a:endParaRPr>
          </a:p>
        </p:txBody>
      </p:sp>
    </p:spTree>
    <p:extLst>
      <p:ext uri="{BB962C8B-B14F-4D97-AF65-F5344CB8AC3E}">
        <p14:creationId xmlns:p14="http://schemas.microsoft.com/office/powerpoint/2010/main" val="1844146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2">
            <a:extLst>
              <a:ext uri="{FF2B5EF4-FFF2-40B4-BE49-F238E27FC236}">
                <a16:creationId xmlns:a16="http://schemas.microsoft.com/office/drawing/2014/main" id="{05F72DB2-36AD-49A0-0A84-F979F04F87CD}"/>
              </a:ext>
            </a:extLst>
          </p:cNvPr>
          <p:cNvSpPr txBox="1">
            <a:spLocks/>
          </p:cNvSpPr>
          <p:nvPr/>
        </p:nvSpPr>
        <p:spPr>
          <a:xfrm>
            <a:off x="2649838" y="464984"/>
            <a:ext cx="6172200" cy="274320"/>
          </a:xfrm>
          <a:prstGeom prst="rect">
            <a:avLst/>
          </a:prstGeom>
        </p:spPr>
        <p:txBody>
          <a:bodyPr vert="horz" lIns="68580" tIns="34290" rIns="68580" bIns="3429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Corbel Light" panose="020B0303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fr" sz="1050" b="1" dirty="0">
                <a:latin typeface="Copperplate Gothic Bold" panose="020E0705020206020404" pitchFamily="34" charset="0"/>
              </a:rPr>
              <a:t>CONTENU DE L'ADDENDUM À L'ACCORD INTER-</a:t>
            </a:r>
            <a:r>
              <a:rPr lang="fr-FR" sz="1050" b="1" dirty="0">
                <a:latin typeface="Copperplate Gothic Bold" panose="020E0705020206020404" pitchFamily="34" charset="0"/>
              </a:rPr>
              <a:t>gestionnaire</a:t>
            </a:r>
            <a:r>
              <a:rPr lang="fr" sz="1050" b="1" dirty="0">
                <a:latin typeface="Copperplate Gothic Bold" panose="020E0705020206020404" pitchFamily="34" charset="0"/>
              </a:rPr>
              <a:t>S DE RÉSEAU</a:t>
            </a:r>
            <a:endParaRPr lang="it-IT" sz="1050" b="1" dirty="0">
              <a:latin typeface="Copperplate Gothic Bold" panose="020E0705020206020404" pitchFamily="34" charset="0"/>
            </a:endParaRPr>
          </a:p>
        </p:txBody>
      </p:sp>
      <p:sp>
        <p:nvSpPr>
          <p:cNvPr id="3" name="TextBox 2">
            <a:extLst>
              <a:ext uri="{FF2B5EF4-FFF2-40B4-BE49-F238E27FC236}">
                <a16:creationId xmlns:a16="http://schemas.microsoft.com/office/drawing/2014/main" id="{043784A2-5AE1-1037-6335-23CA67F09EFA}"/>
              </a:ext>
            </a:extLst>
          </p:cNvPr>
          <p:cNvSpPr txBox="1"/>
          <p:nvPr/>
        </p:nvSpPr>
        <p:spPr>
          <a:xfrm>
            <a:off x="211875" y="1131748"/>
            <a:ext cx="8298180" cy="3429000"/>
          </a:xfrm>
          <a:prstGeom prst="rect">
            <a:avLst/>
          </a:prstGeom>
        </p:spPr>
        <p:txBody>
          <a:bodyPr vert="horz" lIns="68580" tIns="34290" rIns="68580" bIns="34290" rtlCol="0">
            <a:noAutofit/>
          </a:bodyPr>
          <a:lstStyle>
            <a:defPPr>
              <a:defRPr lang="en-US"/>
            </a:defPPr>
            <a:lvl1pPr indent="0" defTabSz="914400">
              <a:lnSpc>
                <a:spcPct val="105000"/>
              </a:lnSpc>
              <a:spcBef>
                <a:spcPts val="0"/>
              </a:spcBef>
              <a:buFont typeface="Arial" panose="020B0604020202020204" pitchFamily="34" charset="0"/>
              <a:buNone/>
              <a:defRPr>
                <a:latin typeface="Source Sans Pro" panose="020B0503030403020204" pitchFamily="34" charset="0"/>
              </a:defRPr>
            </a:lvl1pPr>
            <a:lvl2pPr marL="685800" indent="-228600" defTabSz="914400">
              <a:lnSpc>
                <a:spcPct val="90000"/>
              </a:lnSpc>
              <a:spcBef>
                <a:spcPts val="500"/>
              </a:spcBef>
              <a:buFont typeface="Arial" panose="020B0604020202020204" pitchFamily="34" charset="0"/>
              <a:buChar char="•"/>
              <a:defRPr>
                <a:latin typeface="Source Sans Pro" panose="020B0503030403020204" pitchFamily="34" charset="0"/>
              </a:defRPr>
            </a:lvl2pPr>
            <a:lvl3pPr marL="1143000" indent="-228600" defTabSz="914400">
              <a:lnSpc>
                <a:spcPct val="90000"/>
              </a:lnSpc>
              <a:spcBef>
                <a:spcPts val="500"/>
              </a:spcBef>
              <a:buFont typeface="Arial" panose="020B0604020202020204" pitchFamily="34" charset="0"/>
              <a:buChar char="•"/>
              <a:defRPr>
                <a:latin typeface="Source Sans Pro" panose="020B0503030403020204" pitchFamily="34" charset="0"/>
              </a:defRPr>
            </a:lvl3pPr>
            <a:lvl4pPr marL="1600200" indent="-228600" defTabSz="914400">
              <a:lnSpc>
                <a:spcPct val="90000"/>
              </a:lnSpc>
              <a:spcBef>
                <a:spcPts val="500"/>
              </a:spcBef>
              <a:buFont typeface="Arial" panose="020B0604020202020204" pitchFamily="34" charset="0"/>
              <a:buChar char="•"/>
              <a:defRPr>
                <a:latin typeface="Source Sans Pro" panose="020B0503030403020204" pitchFamily="34" charset="0"/>
              </a:defRPr>
            </a:lvl4pPr>
            <a:lvl5pPr marL="2057400" indent="-228600" defTabSz="914400">
              <a:lnSpc>
                <a:spcPct val="90000"/>
              </a:lnSpc>
              <a:spcBef>
                <a:spcPts val="500"/>
              </a:spcBef>
              <a:buFont typeface="Arial" panose="020B0604020202020204" pitchFamily="34" charset="0"/>
              <a:buChar char="•"/>
              <a:defRPr>
                <a:latin typeface="Source Sans Pro" panose="020B0503030403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a:spcBef>
                <a:spcPts val="450"/>
              </a:spcBef>
              <a:spcAft>
                <a:spcPts val="450"/>
              </a:spcAft>
            </a:pPr>
            <a:r>
              <a:rPr lang="fr" dirty="0">
                <a:ea typeface="Source Sans Pro" panose="020B0503030403020204" pitchFamily="34" charset="0"/>
              </a:rPr>
              <a:t>L'avenant à l'accord inter-</a:t>
            </a:r>
            <a:r>
              <a:rPr lang="fr-FR" dirty="0">
                <a:ea typeface="Source Sans Pro" panose="020B0503030403020204" pitchFamily="34" charset="0"/>
              </a:rPr>
              <a:t>gestionnaire</a:t>
            </a:r>
            <a:r>
              <a:rPr lang="fr" dirty="0">
                <a:ea typeface="Source Sans Pro" panose="020B0503030403020204" pitchFamily="34" charset="0"/>
              </a:rPr>
              <a:t>s de réseau est un </a:t>
            </a:r>
            <a:r>
              <a:rPr lang="fr" b="1" dirty="0">
                <a:ea typeface="Source Sans Pro" panose="020B0503030403020204" pitchFamily="34" charset="0"/>
              </a:rPr>
              <a:t>document approuvé </a:t>
            </a:r>
            <a:r>
              <a:rPr lang="fr" dirty="0">
                <a:ea typeface="Source Sans Pro" panose="020B0503030403020204" pitchFamily="34" charset="0"/>
              </a:rPr>
              <a:t>par lequel </a:t>
            </a:r>
            <a:r>
              <a:rPr lang="fr" b="1" dirty="0">
                <a:ea typeface="Source Sans Pro" panose="020B0503030403020204" pitchFamily="34" charset="0"/>
              </a:rPr>
              <a:t>un </a:t>
            </a:r>
            <a:r>
              <a:rPr lang="fr-FR" b="1" dirty="0">
                <a:ea typeface="Source Sans Pro" panose="020B0503030403020204" pitchFamily="34" charset="0"/>
              </a:rPr>
              <a:t>gestionnaire</a:t>
            </a:r>
            <a:r>
              <a:rPr lang="fr" b="1" dirty="0">
                <a:ea typeface="Source Sans Pro" panose="020B0503030403020204" pitchFamily="34" charset="0"/>
              </a:rPr>
              <a:t> de réseau déclare lui-même le non-respect </a:t>
            </a:r>
            <a:r>
              <a:rPr lang="fr" dirty="0">
                <a:ea typeface="Source Sans Pro" panose="020B0503030403020204" pitchFamily="34" charset="0"/>
              </a:rPr>
              <a:t>d'une prescription spécifique des Codes du MRE. Les points en question portent sur les pratiques et politiques d'exploitation dont la responsabilité incombe aux exploitants de réseau.</a:t>
            </a:r>
          </a:p>
          <a:p>
            <a:pPr>
              <a:spcBef>
                <a:spcPts val="450"/>
              </a:spcBef>
              <a:spcAft>
                <a:spcPts val="450"/>
              </a:spcAft>
            </a:pPr>
            <a:r>
              <a:rPr lang="fr" dirty="0"/>
              <a:t>Le </a:t>
            </a:r>
            <a:r>
              <a:rPr lang="fr-FR" dirty="0"/>
              <a:t>gestionnaire</a:t>
            </a:r>
            <a:r>
              <a:rPr lang="fr" dirty="0"/>
              <a:t> de réseau qui rédige un tel avenant à l'accord inter-</a:t>
            </a:r>
            <a:r>
              <a:rPr lang="fr-FR" dirty="0"/>
              <a:t>gestionnaire</a:t>
            </a:r>
            <a:r>
              <a:rPr lang="fr" dirty="0"/>
              <a:t>s de réseau ne peut être tenu responsable de la non-conformité déclarée.</a:t>
            </a:r>
          </a:p>
          <a:p>
            <a:pPr>
              <a:spcBef>
                <a:spcPts val="450"/>
              </a:spcBef>
              <a:spcAft>
                <a:spcPts val="450"/>
              </a:spcAft>
            </a:pPr>
            <a:r>
              <a:rPr lang="fr" dirty="0">
                <a:ea typeface="Source Sans Pro" panose="020B0503030403020204" pitchFamily="34" charset="0"/>
              </a:rPr>
              <a:t>Cependant, elle prend l'engagement de supprimer les obstacles qui empêchent la pleine application et de résoudre le problème de la manière et au moment où elle l'a déclaré.</a:t>
            </a:r>
          </a:p>
        </p:txBody>
      </p:sp>
      <p:sp>
        <p:nvSpPr>
          <p:cNvPr id="4" name="TextBox 3">
            <a:extLst>
              <a:ext uri="{FF2B5EF4-FFF2-40B4-BE49-F238E27FC236}">
                <a16:creationId xmlns:a16="http://schemas.microsoft.com/office/drawing/2014/main" id="{0C3A67E5-3F63-4D86-A659-1BAB39BC6E86}"/>
              </a:ext>
            </a:extLst>
          </p:cNvPr>
          <p:cNvSpPr txBox="1"/>
          <p:nvPr/>
        </p:nvSpPr>
        <p:spPr>
          <a:xfrm>
            <a:off x="123780" y="732939"/>
            <a:ext cx="8251133" cy="375424"/>
          </a:xfrm>
          <a:prstGeom prst="rect">
            <a:avLst/>
          </a:prstGeom>
          <a:noFill/>
        </p:spPr>
        <p:txBody>
          <a:bodyPr wrap="square">
            <a:spAutoFit/>
          </a:bodyPr>
          <a:lstStyle/>
          <a:p>
            <a:pPr algn="just">
              <a:lnSpc>
                <a:spcPct val="107000"/>
              </a:lnSpc>
              <a:spcBef>
                <a:spcPts val="450"/>
              </a:spcBef>
              <a:spcAft>
                <a:spcPts val="1350"/>
              </a:spcAft>
            </a:pPr>
            <a:r>
              <a:rPr lang="fr" b="1" dirty="0">
                <a:latin typeface="Source Sans Pro" panose="020B0503030403020204" pitchFamily="34" charset="0"/>
                <a:ea typeface="Source Sans Pro" panose="020B0503030403020204" pitchFamily="34" charset="0"/>
                <a:cs typeface="Times New Roman" panose="02020603050405020304" pitchFamily="18" charset="0"/>
              </a:rPr>
              <a:t>L'addendum à l'accord inter-</a:t>
            </a:r>
            <a:r>
              <a:rPr lang="fr-FR" b="1" dirty="0">
                <a:latin typeface="Source Sans Pro" panose="020B0503030403020204" pitchFamily="34" charset="0"/>
                <a:ea typeface="Source Sans Pro" panose="020B0503030403020204" pitchFamily="34" charset="0"/>
                <a:cs typeface="Times New Roman" panose="02020603050405020304" pitchFamily="18" charset="0"/>
              </a:rPr>
              <a:t>gestionnaire</a:t>
            </a:r>
            <a:r>
              <a:rPr lang="fr" b="1" dirty="0">
                <a:latin typeface="Source Sans Pro" panose="020B0503030403020204" pitchFamily="34" charset="0"/>
                <a:ea typeface="Source Sans Pro" panose="020B0503030403020204" pitchFamily="34" charset="0"/>
                <a:cs typeface="Times New Roman" panose="02020603050405020304" pitchFamily="18" charset="0"/>
              </a:rPr>
              <a:t>s de réseaux</a:t>
            </a:r>
            <a:endParaRPr lang="en-US" b="1" i="1" dirty="0">
              <a:latin typeface="Source Sans Pro" panose="020B0503030403020204" pitchFamily="34" charset="0"/>
              <a:ea typeface="Source Sans Pro" panose="020B0503030403020204" pitchFamily="34" charset="0"/>
              <a:cs typeface="Times New Roman" panose="02020603050405020304" pitchFamily="18" charset="0"/>
            </a:endParaRPr>
          </a:p>
        </p:txBody>
      </p:sp>
    </p:spTree>
    <p:extLst>
      <p:ext uri="{BB962C8B-B14F-4D97-AF65-F5344CB8AC3E}">
        <p14:creationId xmlns:p14="http://schemas.microsoft.com/office/powerpoint/2010/main" val="2096570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2">
            <a:extLst>
              <a:ext uri="{FF2B5EF4-FFF2-40B4-BE49-F238E27FC236}">
                <a16:creationId xmlns:a16="http://schemas.microsoft.com/office/drawing/2014/main" id="{05F72DB2-36AD-49A0-0A84-F979F04F87CD}"/>
              </a:ext>
            </a:extLst>
          </p:cNvPr>
          <p:cNvSpPr txBox="1">
            <a:spLocks/>
          </p:cNvSpPr>
          <p:nvPr/>
        </p:nvSpPr>
        <p:spPr>
          <a:xfrm>
            <a:off x="2649838" y="464984"/>
            <a:ext cx="6172200" cy="274320"/>
          </a:xfrm>
          <a:prstGeom prst="rect">
            <a:avLst/>
          </a:prstGeom>
        </p:spPr>
        <p:txBody>
          <a:bodyPr vert="horz" lIns="68580" tIns="34290" rIns="68580" bIns="3429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Corbel Light" panose="020B0303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fr-FR" sz="1050" b="1" dirty="0">
                <a:latin typeface="Copperplate Gothic Bold" panose="020E0705020206020404" pitchFamily="34" charset="0"/>
              </a:rPr>
              <a:t>AUTORITÉ NATIONALE DE RÉGULATION (ARN)</a:t>
            </a:r>
          </a:p>
        </p:txBody>
      </p:sp>
      <p:sp>
        <p:nvSpPr>
          <p:cNvPr id="3" name="TextBox 2">
            <a:extLst>
              <a:ext uri="{FF2B5EF4-FFF2-40B4-BE49-F238E27FC236}">
                <a16:creationId xmlns:a16="http://schemas.microsoft.com/office/drawing/2014/main" id="{043784A2-5AE1-1037-6335-23CA67F09EFA}"/>
              </a:ext>
            </a:extLst>
          </p:cNvPr>
          <p:cNvSpPr txBox="1"/>
          <p:nvPr/>
        </p:nvSpPr>
        <p:spPr>
          <a:xfrm>
            <a:off x="211875" y="882367"/>
            <a:ext cx="8748000" cy="767711"/>
          </a:xfrm>
          <a:prstGeom prst="rect">
            <a:avLst/>
          </a:prstGeom>
          <a:noFill/>
        </p:spPr>
        <p:txBody>
          <a:bodyPr wrap="square">
            <a:spAutoFit/>
          </a:bodyPr>
          <a:lstStyle>
            <a:defPPr>
              <a:defRPr lang="fr"/>
            </a:defPPr>
            <a:lvl1pPr algn="just">
              <a:lnSpc>
                <a:spcPct val="107000"/>
              </a:lnSpc>
              <a:spcBef>
                <a:spcPts val="600"/>
              </a:spcBef>
              <a:spcAft>
                <a:spcPts val="1800"/>
              </a:spcAft>
              <a:defRPr sz="2400" b="1">
                <a:latin typeface="Source Sans Pro" panose="020B0503030403020204" pitchFamily="34" charset="0"/>
                <a:ea typeface="Source Sans Pro" panose="020B0503030403020204" pitchFamily="34" charset="0"/>
                <a:cs typeface="Times New Roman" panose="02020603050405020304" pitchFamily="18" charset="0"/>
              </a:defRPr>
            </a:lvl1pPr>
            <a:lvl2pPr marL="685800" indent="-228600" defTabSz="914400">
              <a:lnSpc>
                <a:spcPct val="90000"/>
              </a:lnSpc>
              <a:spcBef>
                <a:spcPts val="500"/>
              </a:spcBef>
              <a:buFont typeface="Arial" panose="020B0604020202020204" pitchFamily="34" charset="0"/>
              <a:buChar char="•"/>
              <a:defRPr>
                <a:latin typeface="Source Sans Pro" panose="020B0503030403020204" pitchFamily="34" charset="0"/>
              </a:defRPr>
            </a:lvl2pPr>
            <a:lvl3pPr marL="1143000" indent="-228600" defTabSz="914400">
              <a:lnSpc>
                <a:spcPct val="90000"/>
              </a:lnSpc>
              <a:spcBef>
                <a:spcPts val="500"/>
              </a:spcBef>
              <a:buFont typeface="Arial" panose="020B0604020202020204" pitchFamily="34" charset="0"/>
              <a:buChar char="•"/>
              <a:defRPr>
                <a:latin typeface="Source Sans Pro" panose="020B0503030403020204" pitchFamily="34" charset="0"/>
              </a:defRPr>
            </a:lvl3pPr>
            <a:lvl4pPr marL="1600200" indent="-228600" defTabSz="914400">
              <a:lnSpc>
                <a:spcPct val="90000"/>
              </a:lnSpc>
              <a:spcBef>
                <a:spcPts val="500"/>
              </a:spcBef>
              <a:buFont typeface="Arial" panose="020B0604020202020204" pitchFamily="34" charset="0"/>
              <a:buChar char="•"/>
              <a:defRPr>
                <a:latin typeface="Source Sans Pro" panose="020B0503030403020204" pitchFamily="34" charset="0"/>
              </a:defRPr>
            </a:lvl4pPr>
            <a:lvl5pPr marL="2057400" indent="-228600" defTabSz="914400">
              <a:lnSpc>
                <a:spcPct val="90000"/>
              </a:lnSpc>
              <a:spcBef>
                <a:spcPts val="500"/>
              </a:spcBef>
              <a:buFont typeface="Arial" panose="020B0604020202020204" pitchFamily="34" charset="0"/>
              <a:buChar char="•"/>
              <a:defRPr>
                <a:latin typeface="Source Sans Pro" panose="020B0503030403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marL="257175" indent="-257175">
              <a:buFont typeface="Wingdings" panose="05000000000000000000" pitchFamily="2" charset="2"/>
              <a:buChar char="Ø"/>
            </a:pPr>
            <a:r>
              <a:rPr lang="fr-FR" sz="2100" dirty="0"/>
              <a:t>Implication renforcée des ARN dans le processus d’autorisation pour participer au MRE</a:t>
            </a:r>
          </a:p>
        </p:txBody>
      </p:sp>
      <p:sp>
        <p:nvSpPr>
          <p:cNvPr id="6" name="ZoneTexte 5">
            <a:extLst>
              <a:ext uri="{FF2B5EF4-FFF2-40B4-BE49-F238E27FC236}">
                <a16:creationId xmlns:a16="http://schemas.microsoft.com/office/drawing/2014/main" id="{91D7FE03-1328-FF87-EAEB-7D7F7BCAE6BC}"/>
              </a:ext>
            </a:extLst>
          </p:cNvPr>
          <p:cNvSpPr txBox="1"/>
          <p:nvPr/>
        </p:nvSpPr>
        <p:spPr>
          <a:xfrm>
            <a:off x="1302325" y="1617738"/>
            <a:ext cx="7614000" cy="1134000"/>
          </a:xfrm>
          <a:prstGeom prst="rect">
            <a:avLst/>
          </a:prstGeom>
        </p:spPr>
        <p:txBody>
          <a:bodyPr vert="horz" lIns="68580" tIns="34290" rIns="68580" bIns="34290" rtlCol="0">
            <a:noAutofit/>
          </a:bodyPr>
          <a:lstStyle>
            <a:defPPr>
              <a:defRPr lang="fr"/>
            </a:defPPr>
            <a:lvl1pPr marL="342900" indent="-342900" defTabSz="914400">
              <a:lnSpc>
                <a:spcPct val="105000"/>
              </a:lnSpc>
              <a:spcBef>
                <a:spcPts val="600"/>
              </a:spcBef>
              <a:spcAft>
                <a:spcPts val="600"/>
              </a:spcAft>
              <a:buFont typeface="Wingdings" panose="05000000000000000000" pitchFamily="2" charset="2"/>
              <a:buChar char="q"/>
              <a:defRPr>
                <a:latin typeface="Source Sans Pro" panose="020B0503030403020204" pitchFamily="34" charset="0"/>
                <a:ea typeface="Source Sans Pro" panose="020B0503030403020204" pitchFamily="34" charset="0"/>
              </a:defRPr>
            </a:lvl1pPr>
            <a:lvl2pPr marL="685800" indent="-228600" defTabSz="914400">
              <a:lnSpc>
                <a:spcPct val="90000"/>
              </a:lnSpc>
              <a:spcBef>
                <a:spcPts val="500"/>
              </a:spcBef>
              <a:buFont typeface="Arial" panose="020B0604020202020204" pitchFamily="34" charset="0"/>
              <a:buChar char="•"/>
              <a:defRPr>
                <a:latin typeface="Source Sans Pro" panose="020B0503030403020204" pitchFamily="34" charset="0"/>
              </a:defRPr>
            </a:lvl2pPr>
            <a:lvl3pPr marL="1143000" indent="-228600" defTabSz="914400">
              <a:lnSpc>
                <a:spcPct val="90000"/>
              </a:lnSpc>
              <a:spcBef>
                <a:spcPts val="500"/>
              </a:spcBef>
              <a:buFont typeface="Arial" panose="020B0604020202020204" pitchFamily="34" charset="0"/>
              <a:buChar char="•"/>
              <a:defRPr>
                <a:latin typeface="Source Sans Pro" panose="020B0503030403020204" pitchFamily="34" charset="0"/>
              </a:defRPr>
            </a:lvl3pPr>
            <a:lvl4pPr marL="1600200" indent="-228600" defTabSz="914400">
              <a:lnSpc>
                <a:spcPct val="90000"/>
              </a:lnSpc>
              <a:spcBef>
                <a:spcPts val="500"/>
              </a:spcBef>
              <a:buFont typeface="Arial" panose="020B0604020202020204" pitchFamily="34" charset="0"/>
              <a:buChar char="•"/>
              <a:defRPr>
                <a:latin typeface="Source Sans Pro" panose="020B0503030403020204" pitchFamily="34" charset="0"/>
              </a:defRPr>
            </a:lvl4pPr>
            <a:lvl5pPr marL="2057400" indent="-228600" defTabSz="914400">
              <a:lnSpc>
                <a:spcPct val="90000"/>
              </a:lnSpc>
              <a:spcBef>
                <a:spcPts val="500"/>
              </a:spcBef>
              <a:buFont typeface="Arial" panose="020B0604020202020204" pitchFamily="34" charset="0"/>
              <a:buChar char="•"/>
              <a:defRPr>
                <a:latin typeface="Source Sans Pro" panose="020B0503030403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marL="270000">
              <a:lnSpc>
                <a:spcPct val="100000"/>
              </a:lnSpc>
            </a:pPr>
            <a:r>
              <a:rPr lang="fr-FR" dirty="0"/>
              <a:t>Délivrer les licences nationales pour import/export</a:t>
            </a:r>
          </a:p>
          <a:p>
            <a:pPr marL="270000">
              <a:lnSpc>
                <a:spcPct val="100000"/>
              </a:lnSpc>
            </a:pPr>
            <a:r>
              <a:rPr lang="fr-FR" dirty="0"/>
              <a:t>Coopérer avec l’ARREC dans les vérifications réglementaires</a:t>
            </a:r>
          </a:p>
          <a:p>
            <a:pPr marL="270000">
              <a:lnSpc>
                <a:spcPct val="100000"/>
              </a:lnSpc>
            </a:pPr>
            <a:r>
              <a:rPr lang="fr-FR" dirty="0"/>
              <a:t>Fournir des informations à jour sur les titulaires de licence</a:t>
            </a:r>
          </a:p>
        </p:txBody>
      </p:sp>
      <p:sp>
        <p:nvSpPr>
          <p:cNvPr id="8" name="ZoneTexte 7">
            <a:extLst>
              <a:ext uri="{FF2B5EF4-FFF2-40B4-BE49-F238E27FC236}">
                <a16:creationId xmlns:a16="http://schemas.microsoft.com/office/drawing/2014/main" id="{3D5D9D2A-492D-1CE7-D033-205C8122ED04}"/>
              </a:ext>
            </a:extLst>
          </p:cNvPr>
          <p:cNvSpPr txBox="1"/>
          <p:nvPr/>
        </p:nvSpPr>
        <p:spPr>
          <a:xfrm>
            <a:off x="381000" y="2919929"/>
            <a:ext cx="8535325" cy="767711"/>
          </a:xfrm>
          <a:prstGeom prst="rect">
            <a:avLst/>
          </a:prstGeom>
          <a:noFill/>
        </p:spPr>
        <p:txBody>
          <a:bodyPr wrap="square">
            <a:spAutoFit/>
          </a:bodyPr>
          <a:lstStyle>
            <a:defPPr>
              <a:defRPr lang="fr"/>
            </a:defPPr>
            <a:lvl1pPr marL="342900" indent="-342900" algn="just">
              <a:lnSpc>
                <a:spcPct val="107000"/>
              </a:lnSpc>
              <a:spcBef>
                <a:spcPts val="600"/>
              </a:spcBef>
              <a:spcAft>
                <a:spcPts val="1800"/>
              </a:spcAft>
              <a:buFont typeface="Wingdings" panose="05000000000000000000" pitchFamily="2" charset="2"/>
              <a:buChar char="Ø"/>
              <a:defRPr sz="2800" b="1">
                <a:latin typeface="Source Sans Pro" panose="020B0503030403020204" pitchFamily="34" charset="0"/>
                <a:ea typeface="Source Sans Pro" panose="020B0503030403020204" pitchFamily="34" charset="0"/>
                <a:cs typeface="Times New Roman" panose="02020603050405020304" pitchFamily="18" charset="0"/>
              </a:defRPr>
            </a:lvl1pPr>
            <a:lvl2pPr marL="685800" indent="-228600" defTabSz="914400">
              <a:lnSpc>
                <a:spcPct val="90000"/>
              </a:lnSpc>
              <a:spcBef>
                <a:spcPts val="500"/>
              </a:spcBef>
              <a:buFont typeface="Arial" panose="020B0604020202020204" pitchFamily="34" charset="0"/>
              <a:buChar char="•"/>
              <a:defRPr>
                <a:latin typeface="Source Sans Pro" panose="020B0503030403020204" pitchFamily="34" charset="0"/>
              </a:defRPr>
            </a:lvl2pPr>
            <a:lvl3pPr marL="1143000" indent="-228600" defTabSz="914400">
              <a:lnSpc>
                <a:spcPct val="90000"/>
              </a:lnSpc>
              <a:spcBef>
                <a:spcPts val="500"/>
              </a:spcBef>
              <a:buFont typeface="Arial" panose="020B0604020202020204" pitchFamily="34" charset="0"/>
              <a:buChar char="•"/>
              <a:defRPr>
                <a:latin typeface="Source Sans Pro" panose="020B0503030403020204" pitchFamily="34" charset="0"/>
              </a:defRPr>
            </a:lvl3pPr>
            <a:lvl4pPr marL="1600200" indent="-228600" defTabSz="914400">
              <a:lnSpc>
                <a:spcPct val="90000"/>
              </a:lnSpc>
              <a:spcBef>
                <a:spcPts val="500"/>
              </a:spcBef>
              <a:buFont typeface="Arial" panose="020B0604020202020204" pitchFamily="34" charset="0"/>
              <a:buChar char="•"/>
              <a:defRPr>
                <a:latin typeface="Source Sans Pro" panose="020B0503030403020204" pitchFamily="34" charset="0"/>
              </a:defRPr>
            </a:lvl4pPr>
            <a:lvl5pPr marL="2057400" indent="-228600" defTabSz="914400">
              <a:lnSpc>
                <a:spcPct val="90000"/>
              </a:lnSpc>
              <a:spcBef>
                <a:spcPts val="500"/>
              </a:spcBef>
              <a:buFont typeface="Arial" panose="020B0604020202020204" pitchFamily="34" charset="0"/>
              <a:buChar char="•"/>
              <a:defRPr>
                <a:latin typeface="Source Sans Pro" panose="020B0503030403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fr-FR" sz="2100" dirty="0"/>
              <a:t>Soutenir l’harmonisation régionale par une application cohérente des exigences nationales avec les codes du MRE</a:t>
            </a:r>
          </a:p>
        </p:txBody>
      </p:sp>
      <p:sp>
        <p:nvSpPr>
          <p:cNvPr id="10" name="ZoneTexte 9">
            <a:extLst>
              <a:ext uri="{FF2B5EF4-FFF2-40B4-BE49-F238E27FC236}">
                <a16:creationId xmlns:a16="http://schemas.microsoft.com/office/drawing/2014/main" id="{A9C956FC-4B56-ED5C-9E33-72A3702AC4B6}"/>
              </a:ext>
            </a:extLst>
          </p:cNvPr>
          <p:cNvSpPr txBox="1"/>
          <p:nvPr/>
        </p:nvSpPr>
        <p:spPr>
          <a:xfrm>
            <a:off x="1330037" y="3712943"/>
            <a:ext cx="7614000" cy="1053000"/>
          </a:xfrm>
          <a:prstGeom prst="rect">
            <a:avLst/>
          </a:prstGeom>
        </p:spPr>
        <p:txBody>
          <a:bodyPr vert="horz" lIns="68580" tIns="34290" rIns="68580" bIns="34290" rtlCol="0">
            <a:noAutofit/>
          </a:bodyPr>
          <a:lstStyle>
            <a:defPPr>
              <a:defRPr lang="fr"/>
            </a:defPPr>
            <a:lvl1pPr marL="360000" indent="-342900" defTabSz="914400">
              <a:lnSpc>
                <a:spcPct val="100000"/>
              </a:lnSpc>
              <a:spcBef>
                <a:spcPts val="600"/>
              </a:spcBef>
              <a:spcAft>
                <a:spcPts val="600"/>
              </a:spcAft>
              <a:buFont typeface="Wingdings" panose="05000000000000000000" pitchFamily="2" charset="2"/>
              <a:buChar char="q"/>
              <a:defRPr sz="2400">
                <a:latin typeface="Source Sans Pro" panose="020B0503030403020204" pitchFamily="34" charset="0"/>
                <a:ea typeface="Source Sans Pro" panose="020B0503030403020204" pitchFamily="34" charset="0"/>
              </a:defRPr>
            </a:lvl1pPr>
            <a:lvl2pPr marL="685800" indent="-228600" defTabSz="914400">
              <a:lnSpc>
                <a:spcPct val="90000"/>
              </a:lnSpc>
              <a:spcBef>
                <a:spcPts val="500"/>
              </a:spcBef>
              <a:buFont typeface="Arial" panose="020B0604020202020204" pitchFamily="34" charset="0"/>
              <a:buChar char="•"/>
              <a:defRPr>
                <a:latin typeface="Source Sans Pro" panose="020B0503030403020204" pitchFamily="34" charset="0"/>
              </a:defRPr>
            </a:lvl2pPr>
            <a:lvl3pPr marL="1143000" indent="-228600" defTabSz="914400">
              <a:lnSpc>
                <a:spcPct val="90000"/>
              </a:lnSpc>
              <a:spcBef>
                <a:spcPts val="500"/>
              </a:spcBef>
              <a:buFont typeface="Arial" panose="020B0604020202020204" pitchFamily="34" charset="0"/>
              <a:buChar char="•"/>
              <a:defRPr>
                <a:latin typeface="Source Sans Pro" panose="020B0503030403020204" pitchFamily="34" charset="0"/>
              </a:defRPr>
            </a:lvl3pPr>
            <a:lvl4pPr marL="1600200" indent="-228600" defTabSz="914400">
              <a:lnSpc>
                <a:spcPct val="90000"/>
              </a:lnSpc>
              <a:spcBef>
                <a:spcPts val="500"/>
              </a:spcBef>
              <a:buFont typeface="Arial" panose="020B0604020202020204" pitchFamily="34" charset="0"/>
              <a:buChar char="•"/>
              <a:defRPr>
                <a:latin typeface="Source Sans Pro" panose="020B0503030403020204" pitchFamily="34" charset="0"/>
              </a:defRPr>
            </a:lvl4pPr>
            <a:lvl5pPr marL="2057400" indent="-228600" defTabSz="914400">
              <a:lnSpc>
                <a:spcPct val="90000"/>
              </a:lnSpc>
              <a:spcBef>
                <a:spcPts val="500"/>
              </a:spcBef>
              <a:buFont typeface="Arial" panose="020B0604020202020204" pitchFamily="34" charset="0"/>
              <a:buChar char="•"/>
              <a:defRPr>
                <a:latin typeface="Source Sans Pro" panose="020B0503030403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fr-FR" sz="1800" dirty="0"/>
              <a:t>Prise en compte dans le Tarif national des résultats de la régulation économique du MRE </a:t>
            </a:r>
          </a:p>
          <a:p>
            <a:r>
              <a:rPr lang="fr-FR" sz="1800" dirty="0"/>
              <a:t>Harmonise le code de réseau national avec les exigences des Codes du MRE</a:t>
            </a:r>
          </a:p>
        </p:txBody>
      </p:sp>
    </p:spTree>
    <p:extLst>
      <p:ext uri="{BB962C8B-B14F-4D97-AF65-F5344CB8AC3E}">
        <p14:creationId xmlns:p14="http://schemas.microsoft.com/office/powerpoint/2010/main" val="198158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0DA3B-BF53-865D-F28E-B925B6AE747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C4818EF-C96E-E064-AA15-DCC308FA77A7}"/>
              </a:ext>
            </a:extLst>
          </p:cNvPr>
          <p:cNvSpPr>
            <a:spLocks noGrp="1"/>
          </p:cNvSpPr>
          <p:nvPr>
            <p:ph type="title"/>
          </p:nvPr>
        </p:nvSpPr>
        <p:spPr>
          <a:xfrm>
            <a:off x="734308" y="1031558"/>
            <a:ext cx="3105671" cy="3048471"/>
          </a:xfrm>
        </p:spPr>
        <p:txBody>
          <a:bodyPr vert="horz" lIns="91440" tIns="45720" rIns="91440" bIns="45720" rtlCol="0" anchor="ctr">
            <a:noAutofit/>
          </a:bodyPr>
          <a:lstStyle/>
          <a:p>
            <a:pPr defTabSz="914400">
              <a:lnSpc>
                <a:spcPct val="90000"/>
              </a:lnSpc>
            </a:pPr>
            <a:r>
              <a:rPr lang="fr-FR" sz="2800" b="1" kern="1200" dirty="0">
                <a:solidFill>
                  <a:srgbClr val="FFFFFF"/>
                </a:solidFill>
                <a:latin typeface="+mj-lt"/>
                <a:ea typeface="+mj-ea"/>
                <a:cs typeface="+mj-cs"/>
              </a:rPr>
              <a:t>Conclusion:</a:t>
            </a:r>
            <a:br>
              <a:rPr lang="fr-FR" sz="2800" b="1" kern="1200" dirty="0">
                <a:solidFill>
                  <a:srgbClr val="FFFFFF"/>
                </a:solidFill>
                <a:latin typeface="+mj-lt"/>
                <a:ea typeface="+mj-ea"/>
                <a:cs typeface="+mj-cs"/>
              </a:rPr>
            </a:br>
            <a:r>
              <a:rPr lang="fr-FR" sz="2000" b="1" kern="1200" dirty="0">
                <a:solidFill>
                  <a:srgbClr val="FFFFFF"/>
                </a:solidFill>
                <a:latin typeface="+mj-lt"/>
                <a:ea typeface="+mj-ea"/>
                <a:cs typeface="+mj-cs"/>
              </a:rPr>
              <a:t>Coexistence et transition des marchés électriques en Afrique de l’Ouest</a:t>
            </a:r>
            <a:br>
              <a:rPr lang="fr-FR" sz="2800" b="1" kern="1200" dirty="0">
                <a:solidFill>
                  <a:srgbClr val="FFFFFF"/>
                </a:solidFill>
                <a:latin typeface="+mj-lt"/>
                <a:ea typeface="+mj-ea"/>
                <a:cs typeface="+mj-cs"/>
              </a:rPr>
            </a:br>
            <a:endParaRPr lang="en-US" sz="2800" b="1" kern="1200" dirty="0">
              <a:solidFill>
                <a:srgbClr val="FFFFFF"/>
              </a:solidFill>
              <a:latin typeface="+mj-lt"/>
              <a:ea typeface="+mj-ea"/>
              <a:cs typeface="+mj-cs"/>
            </a:endParaRPr>
          </a:p>
        </p:txBody>
      </p:sp>
      <p:sp>
        <p:nvSpPr>
          <p:cNvPr id="3" name="Titre 1">
            <a:extLst>
              <a:ext uri="{FF2B5EF4-FFF2-40B4-BE49-F238E27FC236}">
                <a16:creationId xmlns:a16="http://schemas.microsoft.com/office/drawing/2014/main" id="{338F59D6-6701-F792-00F4-94835A7F9ACE}"/>
              </a:ext>
            </a:extLst>
          </p:cNvPr>
          <p:cNvSpPr txBox="1">
            <a:spLocks/>
          </p:cNvSpPr>
          <p:nvPr/>
        </p:nvSpPr>
        <p:spPr>
          <a:xfrm>
            <a:off x="3297516" y="534115"/>
            <a:ext cx="5362630" cy="1650617"/>
          </a:xfrm>
          <a:prstGeom prst="rect">
            <a:avLst/>
          </a:prstGeom>
        </p:spPr>
        <p:txBody>
          <a:bodyPr vert="horz" lIns="91440" tIns="45720" rIns="91440" bIns="4572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342900" marR="0" lvl="0" indent="-228600" algn="l" defTabSz="914400" rtl="0" eaLnBrk="1" fontAlgn="auto" latinLnBrk="0" hangingPunct="1">
              <a:lnSpc>
                <a:spcPct val="90000"/>
              </a:lnSpc>
              <a:spcBef>
                <a:spcPct val="0"/>
              </a:spcBef>
              <a:spcAft>
                <a:spcPts val="60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Calibri"/>
              <a:ea typeface="+mj-ea"/>
              <a:cs typeface="+mj-cs"/>
            </a:endParaRPr>
          </a:p>
          <a:p>
            <a:pPr marL="342900" marR="0" lvl="0" indent="-228600" algn="just" defTabSz="914400" rtl="0" eaLnBrk="1" fontAlgn="auto" latinLnBrk="0" hangingPunct="1">
              <a:lnSpc>
                <a:spcPct val="90000"/>
              </a:lnSpc>
              <a:spcBef>
                <a:spcPct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La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région</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combine des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modèles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nationaux</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hétérogènes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 dominant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acheteur</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unique/</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contractuel</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quelques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cas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de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dégroupage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(transport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séparé</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et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Nigeria</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en</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transition par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stades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a:t>
            </a:r>
            <a:b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br>
            <a:endPar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endParaRPr>
          </a:p>
          <a:p>
            <a:pPr marL="342900" marR="0" lvl="0" indent="-228600" algn="just" defTabSz="914400" rtl="0" eaLnBrk="1" fontAlgn="auto" latinLnBrk="0" hangingPunct="1">
              <a:lnSpc>
                <a:spcPct val="90000"/>
              </a:lnSpc>
              <a:spcBef>
                <a:spcPct val="0"/>
              </a:spcBef>
              <a:spcAft>
                <a:spcPts val="600"/>
              </a:spcAft>
              <a:buClrTx/>
              <a:buSzTx/>
              <a:buFont typeface="Arial" panose="020B0604020202020204" pitchFamily="34" charset="0"/>
              <a:buChar char="•"/>
              <a:tabLst/>
              <a:defRPr/>
            </a:pP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Effet</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sur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l’intégration</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régionale</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(WAPP/ERERA) :</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l’intégration</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se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construit</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par étapes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des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échanges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transfrontaliers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bilatéraux</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(phase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transitoire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lancée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en</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2018</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vers un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marché</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plus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formalisé</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intégrant</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du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court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terme</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(Day-Ahead Market)</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a:t>
            </a:r>
            <a:b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br>
            <a:endPar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endParaRPr>
          </a:p>
          <a:p>
            <a:pPr marL="342900" marR="0" lvl="0" indent="-228600" algn="just" defTabSz="914400" rtl="0" eaLnBrk="1" fontAlgn="auto" latinLnBrk="0" hangingPunct="1">
              <a:lnSpc>
                <a:spcPct val="90000"/>
              </a:lnSpc>
              <a:spcBef>
                <a:spcPct val="0"/>
              </a:spcBef>
              <a:spcAft>
                <a:spcPts val="600"/>
              </a:spcAft>
              <a:buClrTx/>
              <a:buSzTx/>
              <a:buFont typeface="Arial" panose="020B0604020202020204" pitchFamily="34" charset="0"/>
              <a:buChar char="•"/>
              <a:tabLst/>
              <a:defRPr/>
            </a:pP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Le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vrai</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moteur</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du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changement</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la bascule vers des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mécanismes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marché</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est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progressive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pas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décisionnelle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elle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dépend</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de la montée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en</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maturité</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des systèmes et des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acteurs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a:t>
            </a:r>
            <a:b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br>
            <a:endPar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endParaRPr>
          </a:p>
          <a:p>
            <a:pPr marL="342900" marR="0" lvl="0" indent="-228600" algn="just" defTabSz="914400" rtl="0" eaLnBrk="1" fontAlgn="auto" latinLnBrk="0" hangingPunct="1">
              <a:lnSpc>
                <a:spcPct val="90000"/>
              </a:lnSpc>
              <a:spcBef>
                <a:spcPct val="0"/>
              </a:spcBef>
              <a:spcAft>
                <a:spcPts val="600"/>
              </a:spcAft>
              <a:buClrTx/>
              <a:buSzTx/>
              <a:buFont typeface="Arial" panose="020B0604020202020204" pitchFamily="34" charset="0"/>
              <a:buChar char="•"/>
              <a:tabLst/>
              <a:defRPr/>
            </a:pP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Pré-requis</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décisifs</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solvabilité</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&amp; discipline de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paiement</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accès</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non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discriminatoire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données/</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comptage</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fiables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coordination </a:t>
            </a:r>
            <a:r>
              <a:rPr kumimoji="0" lang="en-US" sz="1400" b="1"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système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et </a:t>
            </a:r>
            <a:r>
              <a:rPr kumimoji="0" lang="en-US" sz="1400" b="1"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settlement/compliance</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robustes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pour faire appliquer les </a:t>
            </a:r>
            <a:r>
              <a:rPr kumimoji="0" lang="en-US" sz="1400" b="0" i="0" u="none" strike="noStrike" kern="1200" cap="none" spc="0" normalizeH="0" baseline="0" noProof="0" dirty="0" err="1">
                <a:ln>
                  <a:noFill/>
                </a:ln>
                <a:solidFill>
                  <a:prstClr val="black"/>
                </a:solidFill>
                <a:effectLst/>
                <a:uLnTx/>
                <a:uFillTx/>
                <a:latin typeface="Source Sans Pro" panose="020B0503030403020204" pitchFamily="34" charset="0"/>
                <a:ea typeface="Source Sans Pro" panose="020B0503030403020204" pitchFamily="34" charset="0"/>
              </a:rPr>
              <a:t>règles</a:t>
            </a:r>
            <a:r>
              <a:rPr kumimoji="0" lang="en-US" sz="14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rPr>
              <a:t> communes.</a:t>
            </a:r>
          </a:p>
        </p:txBody>
      </p:sp>
      <p:pic>
        <p:nvPicPr>
          <p:cNvPr id="5" name="Image 4" descr="Une image contenant texte, Police, cercle, logo&#10;&#10;Le contenu généré par l’IA peut être incorrect.">
            <a:extLst>
              <a:ext uri="{FF2B5EF4-FFF2-40B4-BE49-F238E27FC236}">
                <a16:creationId xmlns:a16="http://schemas.microsoft.com/office/drawing/2014/main" id="{A440E0A6-C0C1-9D36-D40E-E528018AC163}"/>
              </a:ext>
            </a:extLst>
          </p:cNvPr>
          <p:cNvPicPr>
            <a:picLocks noChangeAspect="1"/>
          </p:cNvPicPr>
          <p:nvPr/>
        </p:nvPicPr>
        <p:blipFill>
          <a:blip r:embed="rId2"/>
          <a:stretch>
            <a:fillRect/>
          </a:stretch>
        </p:blipFill>
        <p:spPr>
          <a:xfrm>
            <a:off x="71550" y="1125639"/>
            <a:ext cx="3225966" cy="3245017"/>
          </a:xfrm>
          <a:prstGeom prst="rect">
            <a:avLst/>
          </a:prstGeom>
        </p:spPr>
      </p:pic>
    </p:spTree>
    <p:extLst>
      <p:ext uri="{BB962C8B-B14F-4D97-AF65-F5344CB8AC3E}">
        <p14:creationId xmlns:p14="http://schemas.microsoft.com/office/powerpoint/2010/main" val="2193646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770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2841813" y="4685192"/>
            <a:ext cx="4320093" cy="207749"/>
          </a:xfrm>
          <a:prstGeom prst="rect">
            <a:avLst/>
          </a:prstGeom>
          <a:noFill/>
          <a:ln>
            <a:noFill/>
          </a:ln>
        </p:spPr>
        <p:txBody>
          <a:bodyPr wrap="none" lIns="0" tIns="0" rIns="0" bIns="0" anchor="t">
            <a:spAutoFit/>
          </a:bodyPr>
          <a:lstStyle/>
          <a:p>
            <a:pPr algn="ctr"/>
            <a:r>
              <a:rPr sz="1350" b="1" dirty="0" err="1">
                <a:solidFill>
                  <a:srgbClr val="484848"/>
                </a:solidFill>
                <a:latin typeface="Roboto"/>
              </a:rPr>
              <a:t>Facteurs</a:t>
            </a:r>
            <a:r>
              <a:rPr sz="1350" b="1" dirty="0">
                <a:solidFill>
                  <a:srgbClr val="484848"/>
                </a:solidFill>
                <a:latin typeface="Roboto"/>
              </a:rPr>
              <a:t> </a:t>
            </a:r>
            <a:r>
              <a:rPr sz="1350" b="1" dirty="0" err="1">
                <a:solidFill>
                  <a:srgbClr val="484848"/>
                </a:solidFill>
                <a:latin typeface="Roboto"/>
              </a:rPr>
              <a:t>influençant</a:t>
            </a:r>
            <a:r>
              <a:rPr sz="1350" b="1" dirty="0">
                <a:solidFill>
                  <a:srgbClr val="484848"/>
                </a:solidFill>
                <a:latin typeface="Roboto"/>
              </a:rPr>
              <a:t> le monopole </a:t>
            </a:r>
            <a:r>
              <a:rPr sz="1350" b="1" dirty="0" err="1">
                <a:solidFill>
                  <a:srgbClr val="484848"/>
                </a:solidFill>
                <a:latin typeface="Roboto"/>
              </a:rPr>
              <a:t>intégré</a:t>
            </a:r>
            <a:r>
              <a:rPr sz="1350" b="1" dirty="0">
                <a:solidFill>
                  <a:srgbClr val="484848"/>
                </a:solidFill>
                <a:latin typeface="Roboto"/>
              </a:rPr>
              <a:t> </a:t>
            </a:r>
            <a:r>
              <a:rPr sz="1350" b="1" dirty="0" err="1">
                <a:solidFill>
                  <a:srgbClr val="484848"/>
                </a:solidFill>
                <a:latin typeface="Roboto"/>
              </a:rPr>
              <a:t>verticalement</a:t>
            </a:r>
            <a:endParaRPr sz="1350" b="1" dirty="0">
              <a:solidFill>
                <a:srgbClr val="484848"/>
              </a:solidFill>
              <a:latin typeface="Roboto"/>
            </a:endParaRPr>
          </a:p>
        </p:txBody>
      </p:sp>
      <p:sp>
        <p:nvSpPr>
          <p:cNvPr id="36" name="TextBox 3">
            <a:extLst>
              <a:ext uri="{FF2B5EF4-FFF2-40B4-BE49-F238E27FC236}">
                <a16:creationId xmlns:a16="http://schemas.microsoft.com/office/drawing/2014/main" id="{F87F222C-CF24-DEC5-5042-4518346624DE}"/>
              </a:ext>
            </a:extLst>
          </p:cNvPr>
          <p:cNvSpPr txBox="1"/>
          <p:nvPr/>
        </p:nvSpPr>
        <p:spPr>
          <a:xfrm>
            <a:off x="316152" y="615381"/>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8" name="ZoneTexte 37">
            <a:extLst>
              <a:ext uri="{FF2B5EF4-FFF2-40B4-BE49-F238E27FC236}">
                <a16:creationId xmlns:a16="http://schemas.microsoft.com/office/drawing/2014/main" id="{8E2C82B1-23E5-9778-76C6-8276982382C9}"/>
              </a:ext>
            </a:extLst>
          </p:cNvPr>
          <p:cNvSpPr txBox="1"/>
          <p:nvPr/>
        </p:nvSpPr>
        <p:spPr>
          <a:xfrm>
            <a:off x="316152" y="1029953"/>
            <a:ext cx="4572000" cy="369332"/>
          </a:xfrm>
          <a:prstGeom prst="rect">
            <a:avLst/>
          </a:prstGeom>
          <a:noFill/>
        </p:spPr>
        <p:txBody>
          <a:bodyPr wrap="square">
            <a:spAutoFit/>
          </a:bodyPr>
          <a:lstStyle/>
          <a:p>
            <a:pPr>
              <a:buNone/>
            </a:pPr>
            <a:r>
              <a:rPr lang="fr-FR" b="1" dirty="0"/>
              <a:t>II.1 Monopole intégré verticalement</a:t>
            </a:r>
          </a:p>
        </p:txBody>
      </p:sp>
      <p:sp>
        <p:nvSpPr>
          <p:cNvPr id="41" name="ZoneTexte 40">
            <a:extLst>
              <a:ext uri="{FF2B5EF4-FFF2-40B4-BE49-F238E27FC236}">
                <a16:creationId xmlns:a16="http://schemas.microsoft.com/office/drawing/2014/main" id="{43B76D07-5B35-F303-4146-66AC7757402E}"/>
              </a:ext>
            </a:extLst>
          </p:cNvPr>
          <p:cNvSpPr txBox="1"/>
          <p:nvPr/>
        </p:nvSpPr>
        <p:spPr>
          <a:xfrm>
            <a:off x="425070" y="2149753"/>
            <a:ext cx="1225599" cy="1477328"/>
          </a:xfrm>
          <a:prstGeom prst="rect">
            <a:avLst/>
          </a:prstGeom>
          <a:noFill/>
        </p:spPr>
        <p:txBody>
          <a:bodyPr wrap="square">
            <a:spAutoFit/>
          </a:bodyPr>
          <a:lstStyle/>
          <a:p>
            <a:pPr>
              <a:buNone/>
            </a:pPr>
            <a:r>
              <a:rPr lang="fr-FR" dirty="0"/>
              <a:t>➡️ </a:t>
            </a:r>
            <a:r>
              <a:rPr lang="fr-FR" b="1" dirty="0"/>
              <a:t>Forme dominante historique en Afrique de l’Ouest</a:t>
            </a:r>
            <a:endParaRPr lang="fr-FR" dirty="0"/>
          </a:p>
        </p:txBody>
      </p:sp>
      <p:pic>
        <p:nvPicPr>
          <p:cNvPr id="43" name="Image 42" descr="Une image contenant texte, capture d’écran, Police, ligne&#10;&#10;Le contenu généré par l’IA peut être incorrect.">
            <a:extLst>
              <a:ext uri="{FF2B5EF4-FFF2-40B4-BE49-F238E27FC236}">
                <a16:creationId xmlns:a16="http://schemas.microsoft.com/office/drawing/2014/main" id="{7A52A6E7-F85A-B8E2-3DEF-54AC6EE1FA04}"/>
              </a:ext>
            </a:extLst>
          </p:cNvPr>
          <p:cNvPicPr>
            <a:picLocks noChangeAspect="1"/>
          </p:cNvPicPr>
          <p:nvPr/>
        </p:nvPicPr>
        <p:blipFill>
          <a:blip r:embed="rId2"/>
          <a:stretch>
            <a:fillRect/>
          </a:stretch>
        </p:blipFill>
        <p:spPr>
          <a:xfrm>
            <a:off x="2556025" y="1501686"/>
            <a:ext cx="4664254" cy="317269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97325-0FD3-34DD-EF15-50C60A8FA78A}"/>
            </a:ext>
          </a:extLst>
        </p:cNvPr>
        <p:cNvGrpSpPr/>
        <p:nvPr/>
      </p:nvGrpSpPr>
      <p:grpSpPr>
        <a:xfrm>
          <a:off x="0" y="0"/>
          <a:ext cx="0" cy="0"/>
          <a:chOff x="0" y="0"/>
          <a:chExt cx="0" cy="0"/>
        </a:xfrm>
      </p:grpSpPr>
      <p:sp>
        <p:nvSpPr>
          <p:cNvPr id="36" name="TextBox 3">
            <a:extLst>
              <a:ext uri="{FF2B5EF4-FFF2-40B4-BE49-F238E27FC236}">
                <a16:creationId xmlns:a16="http://schemas.microsoft.com/office/drawing/2014/main" id="{1352E584-14FD-7B39-81BC-EBCAE31C678F}"/>
              </a:ext>
            </a:extLst>
          </p:cNvPr>
          <p:cNvSpPr txBox="1"/>
          <p:nvPr/>
        </p:nvSpPr>
        <p:spPr>
          <a:xfrm>
            <a:off x="316152" y="615381"/>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8" name="ZoneTexte 37">
            <a:extLst>
              <a:ext uri="{FF2B5EF4-FFF2-40B4-BE49-F238E27FC236}">
                <a16:creationId xmlns:a16="http://schemas.microsoft.com/office/drawing/2014/main" id="{AA64F002-6445-64EC-44B3-25E59EFA5086}"/>
              </a:ext>
            </a:extLst>
          </p:cNvPr>
          <p:cNvSpPr txBox="1"/>
          <p:nvPr/>
        </p:nvSpPr>
        <p:spPr>
          <a:xfrm>
            <a:off x="316151" y="1029953"/>
            <a:ext cx="6784303" cy="369332"/>
          </a:xfrm>
          <a:prstGeom prst="rect">
            <a:avLst/>
          </a:prstGeom>
          <a:noFill/>
        </p:spPr>
        <p:txBody>
          <a:bodyPr wrap="square">
            <a:spAutoFit/>
          </a:bodyPr>
          <a:lstStyle/>
          <a:p>
            <a:pPr>
              <a:buNone/>
            </a:pPr>
            <a:r>
              <a:rPr lang="fr-FR" b="1" dirty="0"/>
              <a:t>II.2 Marché partiellement libéralisé (modèle “single </a:t>
            </a:r>
            <a:r>
              <a:rPr lang="fr-FR" b="1" dirty="0" err="1"/>
              <a:t>buyer</a:t>
            </a:r>
            <a:r>
              <a:rPr lang="fr-FR" b="1" dirty="0"/>
              <a:t>”)</a:t>
            </a:r>
          </a:p>
        </p:txBody>
      </p:sp>
      <p:sp>
        <p:nvSpPr>
          <p:cNvPr id="41" name="ZoneTexte 40">
            <a:extLst>
              <a:ext uri="{FF2B5EF4-FFF2-40B4-BE49-F238E27FC236}">
                <a16:creationId xmlns:a16="http://schemas.microsoft.com/office/drawing/2014/main" id="{50C2A449-D2F7-AAF6-C24E-19887EA82273}"/>
              </a:ext>
            </a:extLst>
          </p:cNvPr>
          <p:cNvSpPr txBox="1"/>
          <p:nvPr/>
        </p:nvSpPr>
        <p:spPr>
          <a:xfrm>
            <a:off x="425070" y="2149753"/>
            <a:ext cx="1225599" cy="1477328"/>
          </a:xfrm>
          <a:prstGeom prst="rect">
            <a:avLst/>
          </a:prstGeom>
          <a:noFill/>
        </p:spPr>
        <p:txBody>
          <a:bodyPr wrap="square">
            <a:spAutoFit/>
          </a:bodyPr>
          <a:lstStyle/>
          <a:p>
            <a:pPr>
              <a:buNone/>
            </a:pPr>
            <a:r>
              <a:rPr lang="fr-FR" dirty="0"/>
              <a:t>➡️ </a:t>
            </a:r>
            <a:r>
              <a:rPr lang="fr-FR" b="1" dirty="0"/>
              <a:t>Forme dominante actuelle en Afrique de l’Ouest</a:t>
            </a:r>
            <a:endParaRPr lang="fr-FR" dirty="0"/>
          </a:p>
        </p:txBody>
      </p:sp>
      <p:pic>
        <p:nvPicPr>
          <p:cNvPr id="3" name="Image 2" descr="Une image contenant texte, capture d’écran, Police&#10;&#10;Le contenu généré par l’IA peut être incorrect.">
            <a:extLst>
              <a:ext uri="{FF2B5EF4-FFF2-40B4-BE49-F238E27FC236}">
                <a16:creationId xmlns:a16="http://schemas.microsoft.com/office/drawing/2014/main" id="{EE96BC38-9B18-A2F2-5570-8D4BA89F2311}"/>
              </a:ext>
            </a:extLst>
          </p:cNvPr>
          <p:cNvPicPr>
            <a:picLocks noChangeAspect="1"/>
          </p:cNvPicPr>
          <p:nvPr/>
        </p:nvPicPr>
        <p:blipFill>
          <a:blip r:embed="rId2"/>
          <a:stretch>
            <a:fillRect/>
          </a:stretch>
        </p:blipFill>
        <p:spPr>
          <a:xfrm>
            <a:off x="1650669" y="1487446"/>
            <a:ext cx="6310677" cy="3109585"/>
          </a:xfrm>
          <a:prstGeom prst="rect">
            <a:avLst/>
          </a:prstGeom>
        </p:spPr>
      </p:pic>
    </p:spTree>
    <p:extLst>
      <p:ext uri="{BB962C8B-B14F-4D97-AF65-F5344CB8AC3E}">
        <p14:creationId xmlns:p14="http://schemas.microsoft.com/office/powerpoint/2010/main" val="1124983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65642-0871-716C-66E9-F6CFAD152A1D}"/>
            </a:ext>
          </a:extLst>
        </p:cNvPr>
        <p:cNvGrpSpPr/>
        <p:nvPr/>
      </p:nvGrpSpPr>
      <p:grpSpPr>
        <a:xfrm>
          <a:off x="0" y="0"/>
          <a:ext cx="0" cy="0"/>
          <a:chOff x="0" y="0"/>
          <a:chExt cx="0" cy="0"/>
        </a:xfrm>
      </p:grpSpPr>
      <p:sp>
        <p:nvSpPr>
          <p:cNvPr id="36" name="TextBox 3">
            <a:extLst>
              <a:ext uri="{FF2B5EF4-FFF2-40B4-BE49-F238E27FC236}">
                <a16:creationId xmlns:a16="http://schemas.microsoft.com/office/drawing/2014/main" id="{7969EF2C-E503-0997-5F84-86491FD6034E}"/>
              </a:ext>
            </a:extLst>
          </p:cNvPr>
          <p:cNvSpPr txBox="1"/>
          <p:nvPr/>
        </p:nvSpPr>
        <p:spPr>
          <a:xfrm>
            <a:off x="316152" y="615381"/>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8" name="ZoneTexte 37">
            <a:extLst>
              <a:ext uri="{FF2B5EF4-FFF2-40B4-BE49-F238E27FC236}">
                <a16:creationId xmlns:a16="http://schemas.microsoft.com/office/drawing/2014/main" id="{B240FA4F-D5FD-1C56-8430-4F583C481A21}"/>
              </a:ext>
            </a:extLst>
          </p:cNvPr>
          <p:cNvSpPr txBox="1"/>
          <p:nvPr/>
        </p:nvSpPr>
        <p:spPr>
          <a:xfrm>
            <a:off x="316151" y="1029953"/>
            <a:ext cx="6784303" cy="369332"/>
          </a:xfrm>
          <a:prstGeom prst="rect">
            <a:avLst/>
          </a:prstGeom>
          <a:noFill/>
        </p:spPr>
        <p:txBody>
          <a:bodyPr wrap="square">
            <a:spAutoFit/>
          </a:bodyPr>
          <a:lstStyle/>
          <a:p>
            <a:pPr>
              <a:buNone/>
            </a:pPr>
            <a:r>
              <a:rPr lang="fr-FR" b="1" dirty="0"/>
              <a:t>II.3 Marché de gros concurrentiel</a:t>
            </a:r>
          </a:p>
        </p:txBody>
      </p:sp>
      <p:sp>
        <p:nvSpPr>
          <p:cNvPr id="41" name="ZoneTexte 40">
            <a:extLst>
              <a:ext uri="{FF2B5EF4-FFF2-40B4-BE49-F238E27FC236}">
                <a16:creationId xmlns:a16="http://schemas.microsoft.com/office/drawing/2014/main" id="{FC30D182-DA1A-86B4-A14C-E6E9714EBE8B}"/>
              </a:ext>
            </a:extLst>
          </p:cNvPr>
          <p:cNvSpPr txBox="1"/>
          <p:nvPr/>
        </p:nvSpPr>
        <p:spPr>
          <a:xfrm>
            <a:off x="316152" y="1668814"/>
            <a:ext cx="1464157" cy="2308324"/>
          </a:xfrm>
          <a:prstGeom prst="rect">
            <a:avLst/>
          </a:prstGeom>
          <a:noFill/>
        </p:spPr>
        <p:txBody>
          <a:bodyPr wrap="square">
            <a:spAutoFit/>
          </a:bodyPr>
          <a:lstStyle/>
          <a:p>
            <a:pPr>
              <a:buNone/>
            </a:pPr>
            <a:r>
              <a:rPr lang="fr-FR" dirty="0"/>
              <a:t>➡️ </a:t>
            </a:r>
            <a:r>
              <a:rPr lang="fr-FR" b="1" dirty="0"/>
              <a:t>Objectif progressif du WAPP (marché régional de l’électricité en Afrique de l’Ouest</a:t>
            </a:r>
            <a:endParaRPr lang="fr-FR" dirty="0"/>
          </a:p>
        </p:txBody>
      </p:sp>
      <p:pic>
        <p:nvPicPr>
          <p:cNvPr id="4" name="Image 3" descr="Une image contenant texte, capture d’écran, Police&#10;&#10;Le contenu généré par l’IA peut être incorrect.">
            <a:extLst>
              <a:ext uri="{FF2B5EF4-FFF2-40B4-BE49-F238E27FC236}">
                <a16:creationId xmlns:a16="http://schemas.microsoft.com/office/drawing/2014/main" id="{A1FA69BB-0290-8A8F-24BF-1B2DBA10FEE5}"/>
              </a:ext>
            </a:extLst>
          </p:cNvPr>
          <p:cNvPicPr>
            <a:picLocks noChangeAspect="1"/>
          </p:cNvPicPr>
          <p:nvPr/>
        </p:nvPicPr>
        <p:blipFill>
          <a:blip r:embed="rId3"/>
          <a:stretch>
            <a:fillRect/>
          </a:stretch>
        </p:blipFill>
        <p:spPr>
          <a:xfrm>
            <a:off x="1928502" y="1502560"/>
            <a:ext cx="6464632" cy="3149762"/>
          </a:xfrm>
          <a:prstGeom prst="rect">
            <a:avLst/>
          </a:prstGeom>
        </p:spPr>
      </p:pic>
      <p:sp>
        <p:nvSpPr>
          <p:cNvPr id="5" name="ZoneTexte 4">
            <a:extLst>
              <a:ext uri="{FF2B5EF4-FFF2-40B4-BE49-F238E27FC236}">
                <a16:creationId xmlns:a16="http://schemas.microsoft.com/office/drawing/2014/main" id="{971F010C-5057-335D-4B52-06B1D2232521}"/>
              </a:ext>
            </a:extLst>
          </p:cNvPr>
          <p:cNvSpPr txBox="1"/>
          <p:nvPr/>
        </p:nvSpPr>
        <p:spPr>
          <a:xfrm>
            <a:off x="2244436" y="3977138"/>
            <a:ext cx="1738745" cy="646331"/>
          </a:xfrm>
          <a:prstGeom prst="rect">
            <a:avLst/>
          </a:prstGeom>
          <a:noFill/>
        </p:spPr>
        <p:txBody>
          <a:bodyPr wrap="square" rtlCol="0">
            <a:spAutoFit/>
          </a:bodyPr>
          <a:lstStyle/>
          <a:p>
            <a:r>
              <a:rPr lang="fr-FR" sz="1200" dirty="0"/>
              <a:t>Prix basé sur le coût de production de chaque unité supplémentaire</a:t>
            </a:r>
          </a:p>
        </p:txBody>
      </p:sp>
      <p:sp>
        <p:nvSpPr>
          <p:cNvPr id="6" name="ZoneTexte 5">
            <a:extLst>
              <a:ext uri="{FF2B5EF4-FFF2-40B4-BE49-F238E27FC236}">
                <a16:creationId xmlns:a16="http://schemas.microsoft.com/office/drawing/2014/main" id="{26E3F3EE-D0B7-3659-7C95-A75B97AA04A0}"/>
              </a:ext>
            </a:extLst>
          </p:cNvPr>
          <p:cNvSpPr txBox="1"/>
          <p:nvPr/>
        </p:nvSpPr>
        <p:spPr>
          <a:xfrm>
            <a:off x="6403520" y="4300303"/>
            <a:ext cx="1281546" cy="646331"/>
          </a:xfrm>
          <a:prstGeom prst="rect">
            <a:avLst/>
          </a:prstGeom>
          <a:noFill/>
        </p:spPr>
        <p:txBody>
          <a:bodyPr wrap="square" rtlCol="0">
            <a:spAutoFit/>
          </a:bodyPr>
          <a:lstStyle/>
          <a:p>
            <a:r>
              <a:rPr lang="fr-FR" sz="1200" dirty="0"/>
              <a:t>Transactions d’électricité à courts termes</a:t>
            </a:r>
          </a:p>
        </p:txBody>
      </p:sp>
      <p:sp>
        <p:nvSpPr>
          <p:cNvPr id="7" name="ZoneTexte 6">
            <a:extLst>
              <a:ext uri="{FF2B5EF4-FFF2-40B4-BE49-F238E27FC236}">
                <a16:creationId xmlns:a16="http://schemas.microsoft.com/office/drawing/2014/main" id="{62063BF5-6B61-A19D-0E7B-6BD33BA50EBC}"/>
              </a:ext>
            </a:extLst>
          </p:cNvPr>
          <p:cNvSpPr txBox="1"/>
          <p:nvPr/>
        </p:nvSpPr>
        <p:spPr>
          <a:xfrm>
            <a:off x="6244192" y="2909455"/>
            <a:ext cx="2234789" cy="461665"/>
          </a:xfrm>
          <a:prstGeom prst="rect">
            <a:avLst/>
          </a:prstGeom>
          <a:noFill/>
        </p:spPr>
        <p:txBody>
          <a:bodyPr wrap="square" rtlCol="0">
            <a:spAutoFit/>
          </a:bodyPr>
          <a:lstStyle/>
          <a:p>
            <a:r>
              <a:rPr lang="fr-FR" sz="1200" dirty="0"/>
              <a:t>Producteurs rivalisant pour des parts de marchés</a:t>
            </a:r>
          </a:p>
        </p:txBody>
      </p:sp>
    </p:spTree>
    <p:extLst>
      <p:ext uri="{BB962C8B-B14F-4D97-AF65-F5344CB8AC3E}">
        <p14:creationId xmlns:p14="http://schemas.microsoft.com/office/powerpoint/2010/main" val="2714447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021BC-C95A-8F17-C8EC-D622338F5D0E}"/>
            </a:ext>
          </a:extLst>
        </p:cNvPr>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E1586B0-2A32-85C9-2A63-1120F34068A4}"/>
              </a:ext>
            </a:extLst>
          </p:cNvPr>
          <p:cNvSpPr>
            <a:spLocks noGrp="1"/>
          </p:cNvSpPr>
          <p:nvPr>
            <p:ph type="sldNum" sz="quarter" idx="12"/>
          </p:nvPr>
        </p:nvSpPr>
        <p:spPr/>
        <p:txBody>
          <a:bodyPr/>
          <a:lstStyle/>
          <a:p>
            <a:pPr>
              <a:defRPr/>
            </a:pPr>
            <a:fld id="{CB3B286F-73BF-48BF-8314-AC7FC196B659}" type="slidenum">
              <a:rPr lang="fr-FR" smtClean="0"/>
              <a:t>7</a:t>
            </a:fld>
            <a:endParaRPr lang="fr-FR" dirty="0"/>
          </a:p>
        </p:txBody>
      </p:sp>
      <p:sp>
        <p:nvSpPr>
          <p:cNvPr id="4" name="TextBox 3">
            <a:extLst>
              <a:ext uri="{FF2B5EF4-FFF2-40B4-BE49-F238E27FC236}">
                <a16:creationId xmlns:a16="http://schemas.microsoft.com/office/drawing/2014/main" id="{8167E092-0B2C-91C6-F9FB-E505DCAA7E6C}"/>
              </a:ext>
            </a:extLst>
          </p:cNvPr>
          <p:cNvSpPr txBox="1"/>
          <p:nvPr/>
        </p:nvSpPr>
        <p:spPr>
          <a:xfrm>
            <a:off x="226098" y="713159"/>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 name="TextBox 3">
            <a:extLst>
              <a:ext uri="{FF2B5EF4-FFF2-40B4-BE49-F238E27FC236}">
                <a16:creationId xmlns:a16="http://schemas.microsoft.com/office/drawing/2014/main" id="{B7858012-9196-E8B9-E9C3-55961DBA3174}"/>
              </a:ext>
            </a:extLst>
          </p:cNvPr>
          <p:cNvSpPr txBox="1"/>
          <p:nvPr/>
        </p:nvSpPr>
        <p:spPr>
          <a:xfrm>
            <a:off x="226098" y="1091904"/>
            <a:ext cx="8404034" cy="3893374"/>
          </a:xfrm>
          <a:prstGeom prst="rect">
            <a:avLst/>
          </a:prstGeom>
          <a:noFill/>
        </p:spPr>
        <p:txBody>
          <a:bodyPr wrap="square">
            <a:spAutoFit/>
          </a:bodyPr>
          <a:lstStyle/>
          <a:p>
            <a:pPr>
              <a:buNone/>
            </a:pPr>
            <a:r>
              <a:rPr lang="fr-FR" b="1" dirty="0"/>
              <a:t>II.4 Marché de détail concurrentiel</a:t>
            </a:r>
            <a:endParaRPr lang="fr-FR" sz="800" b="1" dirty="0"/>
          </a:p>
          <a:p>
            <a:pPr algn="just" rtl="0">
              <a:buNone/>
            </a:pPr>
            <a:r>
              <a:rPr lang="fr-FR" sz="1400" b="1" dirty="0"/>
              <a:t>Choix du fournisseur par le client</a:t>
            </a:r>
          </a:p>
          <a:p>
            <a:pPr algn="just" rtl="0">
              <a:buNone/>
            </a:pPr>
            <a:r>
              <a:rPr lang="fr-FR" sz="1400" dirty="0"/>
              <a:t>	- Possibilité pour les clients de choisir leur fournisseur d'électricité.</a:t>
            </a:r>
          </a:p>
          <a:p>
            <a:pPr algn="just" rtl="0">
              <a:buNone/>
            </a:pPr>
            <a:r>
              <a:rPr lang="fr-FR" sz="1400" dirty="0"/>
              <a:t>	- consommateurs non liés à un seul fournisseur monopolistique</a:t>
            </a:r>
          </a:p>
          <a:p>
            <a:pPr algn="just" rtl="0">
              <a:buNone/>
            </a:pPr>
            <a:r>
              <a:rPr lang="fr-FR" sz="1400" dirty="0"/>
              <a:t>	- libre de sélectionner l'entreprise qui leur offre les meilleures conditions en termes de prix, de services et de sources d'énergie.</a:t>
            </a:r>
          </a:p>
          <a:p>
            <a:pPr algn="just" rtl="0">
              <a:buNone/>
            </a:pPr>
            <a:endParaRPr lang="fr-FR" sz="1100" dirty="0"/>
          </a:p>
          <a:p>
            <a:pPr algn="just" rtl="0">
              <a:buNone/>
            </a:pPr>
            <a:r>
              <a:rPr lang="fr-FR" sz="1400" b="1" dirty="0"/>
              <a:t>La mise en place d'un tel système nécessite plusieurs éléments clés :</a:t>
            </a:r>
          </a:p>
          <a:p>
            <a:pPr lvl="1" algn="just">
              <a:buFont typeface="Arial" panose="020B0604020202020204" pitchFamily="34" charset="0"/>
              <a:buChar char="•"/>
            </a:pPr>
            <a:r>
              <a:rPr lang="fr-FR" sz="1400" b="1" dirty="0"/>
              <a:t>Information transparente :</a:t>
            </a:r>
            <a:r>
              <a:rPr lang="fr-FR" sz="1400" dirty="0"/>
              <a:t> Les consommateurs doivent avoir accès à des informations claires et comparables sur les offres des différents fournisseurs, y compris les prix, les conditions contractuelles et les sources d'énergie.</a:t>
            </a:r>
          </a:p>
          <a:p>
            <a:pPr lvl="1" algn="just">
              <a:buFont typeface="Arial" panose="020B0604020202020204" pitchFamily="34" charset="0"/>
              <a:buChar char="•"/>
            </a:pPr>
            <a:r>
              <a:rPr lang="fr-FR" sz="1400" b="1" dirty="0"/>
              <a:t>Facilité de changement de fournisseur :</a:t>
            </a:r>
            <a:r>
              <a:rPr lang="fr-FR" sz="1400" dirty="0"/>
              <a:t> Le processus de changement de fournisseur doit être simple, rapide et peu coûteux pour encourager la concurrence et permettre aux consommateurs de profiter des meilleures offres.</a:t>
            </a:r>
          </a:p>
          <a:p>
            <a:pPr lvl="1" algn="just">
              <a:buFont typeface="Arial" panose="020B0604020202020204" pitchFamily="34" charset="0"/>
              <a:buChar char="•"/>
            </a:pPr>
            <a:r>
              <a:rPr lang="fr-FR" sz="1400" b="1" dirty="0"/>
              <a:t>Réglementation appropriée :</a:t>
            </a:r>
            <a:r>
              <a:rPr lang="fr-FR" sz="1400" dirty="0"/>
              <a:t> Un cadre réglementaire solide est nécessaire pour garantir une concurrence loyale entre les fournisseurs, protéger les consommateurs contre les pratiques abusives et assurer la stabilité du marché.</a:t>
            </a:r>
          </a:p>
          <a:p>
            <a:pPr>
              <a:buNone/>
            </a:pPr>
            <a:endParaRPr lang="fr-FR" sz="800" dirty="0"/>
          </a:p>
        </p:txBody>
      </p:sp>
      <p:sp>
        <p:nvSpPr>
          <p:cNvPr id="5" name="Flèche : droite 4">
            <a:extLst>
              <a:ext uri="{FF2B5EF4-FFF2-40B4-BE49-F238E27FC236}">
                <a16:creationId xmlns:a16="http://schemas.microsoft.com/office/drawing/2014/main" id="{E8DC4481-3E3E-DE24-2160-C9DA8EA653E2}"/>
              </a:ext>
            </a:extLst>
          </p:cNvPr>
          <p:cNvSpPr/>
          <p:nvPr/>
        </p:nvSpPr>
        <p:spPr>
          <a:xfrm>
            <a:off x="446529" y="2862993"/>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 droite 5">
            <a:extLst>
              <a:ext uri="{FF2B5EF4-FFF2-40B4-BE49-F238E27FC236}">
                <a16:creationId xmlns:a16="http://schemas.microsoft.com/office/drawing/2014/main" id="{10F967CD-65AD-B04C-A56B-EB919ECD02B5}"/>
              </a:ext>
            </a:extLst>
          </p:cNvPr>
          <p:cNvSpPr/>
          <p:nvPr/>
        </p:nvSpPr>
        <p:spPr>
          <a:xfrm>
            <a:off x="442870" y="3464004"/>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 droite 6">
            <a:extLst>
              <a:ext uri="{FF2B5EF4-FFF2-40B4-BE49-F238E27FC236}">
                <a16:creationId xmlns:a16="http://schemas.microsoft.com/office/drawing/2014/main" id="{91BA4447-5639-A5F4-379B-3A8FA6D04029}"/>
              </a:ext>
            </a:extLst>
          </p:cNvPr>
          <p:cNvSpPr/>
          <p:nvPr/>
        </p:nvSpPr>
        <p:spPr>
          <a:xfrm>
            <a:off x="442870" y="4117904"/>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8385274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6DC886-1D66-101A-E118-C4D71BE55089}"/>
            </a:ext>
          </a:extLst>
        </p:cNvPr>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41ECC15-25FF-CD25-7893-7882DD5EA256}"/>
              </a:ext>
            </a:extLst>
          </p:cNvPr>
          <p:cNvSpPr>
            <a:spLocks noGrp="1"/>
          </p:cNvSpPr>
          <p:nvPr>
            <p:ph type="sldNum" sz="quarter" idx="12"/>
          </p:nvPr>
        </p:nvSpPr>
        <p:spPr/>
        <p:txBody>
          <a:bodyPr/>
          <a:lstStyle/>
          <a:p>
            <a:pPr>
              <a:defRPr/>
            </a:pPr>
            <a:fld id="{CB3B286F-73BF-48BF-8314-AC7FC196B659}" type="slidenum">
              <a:rPr lang="fr-FR" smtClean="0"/>
              <a:t>8</a:t>
            </a:fld>
            <a:endParaRPr lang="fr-FR" dirty="0"/>
          </a:p>
        </p:txBody>
      </p:sp>
      <p:sp>
        <p:nvSpPr>
          <p:cNvPr id="4" name="TextBox 3">
            <a:extLst>
              <a:ext uri="{FF2B5EF4-FFF2-40B4-BE49-F238E27FC236}">
                <a16:creationId xmlns:a16="http://schemas.microsoft.com/office/drawing/2014/main" id="{436DC762-C6BB-2C53-B3DE-785ACC1066F0}"/>
              </a:ext>
            </a:extLst>
          </p:cNvPr>
          <p:cNvSpPr txBox="1"/>
          <p:nvPr/>
        </p:nvSpPr>
        <p:spPr>
          <a:xfrm>
            <a:off x="226098" y="713159"/>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 name="TextBox 3">
            <a:extLst>
              <a:ext uri="{FF2B5EF4-FFF2-40B4-BE49-F238E27FC236}">
                <a16:creationId xmlns:a16="http://schemas.microsoft.com/office/drawing/2014/main" id="{6876F02A-FC2E-5346-D709-0C8D148ED963}"/>
              </a:ext>
            </a:extLst>
          </p:cNvPr>
          <p:cNvSpPr txBox="1"/>
          <p:nvPr/>
        </p:nvSpPr>
        <p:spPr>
          <a:xfrm>
            <a:off x="282766" y="1222789"/>
            <a:ext cx="8578466" cy="3631763"/>
          </a:xfrm>
          <a:prstGeom prst="rect">
            <a:avLst/>
          </a:prstGeom>
          <a:noFill/>
        </p:spPr>
        <p:txBody>
          <a:bodyPr wrap="square">
            <a:spAutoFit/>
          </a:bodyPr>
          <a:lstStyle/>
          <a:p>
            <a:pPr>
              <a:buNone/>
            </a:pPr>
            <a:r>
              <a:rPr lang="fr-FR" b="1" dirty="0"/>
              <a:t>II.4 Marché de détail concurrentiel</a:t>
            </a:r>
          </a:p>
          <a:p>
            <a:pPr algn="just" rtl="0">
              <a:buNone/>
            </a:pPr>
            <a:endParaRPr lang="fr-FR" sz="1200" dirty="0"/>
          </a:p>
          <a:p>
            <a:pPr algn="just" rtl="0">
              <a:buNone/>
            </a:pPr>
            <a:r>
              <a:rPr lang="fr-FR" sz="1200" b="1" dirty="0"/>
              <a:t>Séparation fourniture / réseau</a:t>
            </a:r>
            <a:endParaRPr lang="fr-FR" sz="1200" dirty="0"/>
          </a:p>
          <a:p>
            <a:pPr algn="just" rtl="0">
              <a:buNone/>
            </a:pPr>
            <a:r>
              <a:rPr lang="fr-FR" sz="1200" dirty="0"/>
              <a:t>	</a:t>
            </a:r>
            <a:r>
              <a:rPr lang="fr-FR" sz="1200" b="1" dirty="0"/>
              <a:t>La séparation entre la fourniture et le réseau est un autre élément essentiel d'un marché de détail concurrentiel</a:t>
            </a:r>
            <a:r>
              <a:rPr lang="fr-FR" sz="1200" dirty="0"/>
              <a:t>. Cette séparation, souvent appelée </a:t>
            </a:r>
            <a:r>
              <a:rPr lang="fr-FR" sz="1200" b="1" dirty="0"/>
              <a:t>"</a:t>
            </a:r>
            <a:r>
              <a:rPr lang="fr-FR" sz="1200" b="1" dirty="0" err="1"/>
              <a:t>unbundling</a:t>
            </a:r>
            <a:r>
              <a:rPr lang="fr-FR" sz="1200" b="1" dirty="0"/>
              <a:t>", </a:t>
            </a:r>
            <a:r>
              <a:rPr lang="fr-FR" sz="1200" dirty="0"/>
              <a:t>consiste à séparer les activités de fourniture d'électricité (vente d'électricité aux consommateurs) des activités de transport et de distribution (gestion du réseau électrique).</a:t>
            </a:r>
          </a:p>
          <a:p>
            <a:pPr algn="just" rtl="0">
              <a:buNone/>
            </a:pPr>
            <a:r>
              <a:rPr lang="fr-FR" sz="1200" b="1" dirty="0"/>
              <a:t>L'objectif de cette séparation est de prévenir les conflits d'intérêts et de favoriser une concurrence loyale. </a:t>
            </a:r>
          </a:p>
          <a:p>
            <a:pPr algn="just" rtl="0">
              <a:buNone/>
            </a:pPr>
            <a:endParaRPr lang="fr-FR" sz="1200" dirty="0"/>
          </a:p>
          <a:p>
            <a:pPr algn="just" rtl="0">
              <a:buNone/>
            </a:pPr>
            <a:r>
              <a:rPr lang="fr-FR" sz="1200" b="1" dirty="0"/>
              <a:t>La séparation peut prendre différentes formes :</a:t>
            </a:r>
          </a:p>
          <a:p>
            <a:pPr algn="just" rtl="0">
              <a:buNone/>
            </a:pPr>
            <a:endParaRPr lang="fr-FR" sz="1200" dirty="0"/>
          </a:p>
          <a:p>
            <a:pPr algn="just" rtl="0">
              <a:buNone/>
            </a:pPr>
            <a:r>
              <a:rPr lang="fr-FR" sz="1200" b="1" dirty="0"/>
              <a:t>	Séparation comptable </a:t>
            </a:r>
            <a:r>
              <a:rPr lang="fr-FR" sz="1200" dirty="0"/>
              <a:t>: Les activités de fourniture et de réseau sont gérées séparément au sein de la même entreprise, avec des comptes distincts.</a:t>
            </a:r>
          </a:p>
          <a:p>
            <a:pPr algn="just" rtl="0">
              <a:buNone/>
            </a:pPr>
            <a:r>
              <a:rPr lang="fr-FR" sz="1200" b="1" dirty="0"/>
              <a:t>	Séparation juridique </a:t>
            </a:r>
            <a:r>
              <a:rPr lang="fr-FR" sz="1200" dirty="0"/>
              <a:t>: Les activités de fourniture et de réseau sont exercées par des entités juridiques distinctes, mais appartenant au même groupe.</a:t>
            </a:r>
          </a:p>
          <a:p>
            <a:pPr algn="just" rtl="0">
              <a:buNone/>
            </a:pPr>
            <a:r>
              <a:rPr lang="fr-FR" sz="1200" b="1" dirty="0"/>
              <a:t>	Séparation de la propriété </a:t>
            </a:r>
            <a:r>
              <a:rPr lang="fr-FR" sz="1200" dirty="0"/>
              <a:t>: Les activités de fourniture et de réseau sont exercées par des entreprises totalement indépendantes.</a:t>
            </a:r>
          </a:p>
          <a:p>
            <a:pPr algn="just" rtl="0">
              <a:buNone/>
            </a:pPr>
            <a:r>
              <a:rPr lang="fr-FR" sz="1200" dirty="0"/>
              <a:t>La séparation de la propriété est généralement considérée comme la forme la plus efficace de séparation, car elle élimine complètement les conflits d'intérêts potentiels.</a:t>
            </a:r>
          </a:p>
          <a:p>
            <a:pPr>
              <a:buNone/>
            </a:pPr>
            <a:endParaRPr lang="fr-FR" sz="800" dirty="0"/>
          </a:p>
        </p:txBody>
      </p:sp>
      <p:sp>
        <p:nvSpPr>
          <p:cNvPr id="5" name="Flèche : droite 4">
            <a:extLst>
              <a:ext uri="{FF2B5EF4-FFF2-40B4-BE49-F238E27FC236}">
                <a16:creationId xmlns:a16="http://schemas.microsoft.com/office/drawing/2014/main" id="{FBB12C48-1B8A-42FB-22F8-D6B375C40EAF}"/>
              </a:ext>
            </a:extLst>
          </p:cNvPr>
          <p:cNvSpPr/>
          <p:nvPr/>
        </p:nvSpPr>
        <p:spPr>
          <a:xfrm>
            <a:off x="442870" y="3154018"/>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 droite 5">
            <a:extLst>
              <a:ext uri="{FF2B5EF4-FFF2-40B4-BE49-F238E27FC236}">
                <a16:creationId xmlns:a16="http://schemas.microsoft.com/office/drawing/2014/main" id="{541871B4-44C7-E5A5-4A19-686827AF3520}"/>
              </a:ext>
            </a:extLst>
          </p:cNvPr>
          <p:cNvSpPr/>
          <p:nvPr/>
        </p:nvSpPr>
        <p:spPr>
          <a:xfrm>
            <a:off x="435166" y="3544957"/>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 droite 6">
            <a:extLst>
              <a:ext uri="{FF2B5EF4-FFF2-40B4-BE49-F238E27FC236}">
                <a16:creationId xmlns:a16="http://schemas.microsoft.com/office/drawing/2014/main" id="{BC13FA11-6E58-D59D-C75F-442DC33632CB}"/>
              </a:ext>
            </a:extLst>
          </p:cNvPr>
          <p:cNvSpPr/>
          <p:nvPr/>
        </p:nvSpPr>
        <p:spPr>
          <a:xfrm>
            <a:off x="462748" y="3920711"/>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0698916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C10B1-C052-B9BA-482A-C09EC46F6093}"/>
            </a:ext>
          </a:extLst>
        </p:cNvPr>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9BF514C-BD35-55E0-302D-3D9249065E04}"/>
              </a:ext>
            </a:extLst>
          </p:cNvPr>
          <p:cNvSpPr>
            <a:spLocks noGrp="1"/>
          </p:cNvSpPr>
          <p:nvPr>
            <p:ph type="sldNum" sz="quarter" idx="12"/>
          </p:nvPr>
        </p:nvSpPr>
        <p:spPr/>
        <p:txBody>
          <a:bodyPr/>
          <a:lstStyle/>
          <a:p>
            <a:pPr>
              <a:defRPr/>
            </a:pPr>
            <a:fld id="{CB3B286F-73BF-48BF-8314-AC7FC196B659}" type="slidenum">
              <a:rPr lang="fr-FR" smtClean="0"/>
              <a:t>9</a:t>
            </a:fld>
            <a:endParaRPr lang="fr-FR" dirty="0"/>
          </a:p>
        </p:txBody>
      </p:sp>
      <p:sp>
        <p:nvSpPr>
          <p:cNvPr id="4" name="TextBox 3">
            <a:extLst>
              <a:ext uri="{FF2B5EF4-FFF2-40B4-BE49-F238E27FC236}">
                <a16:creationId xmlns:a16="http://schemas.microsoft.com/office/drawing/2014/main" id="{8B6B88CC-FDE9-A825-9B00-648D668DF6BD}"/>
              </a:ext>
            </a:extLst>
          </p:cNvPr>
          <p:cNvSpPr txBox="1"/>
          <p:nvPr/>
        </p:nvSpPr>
        <p:spPr>
          <a:xfrm>
            <a:off x="226098" y="713159"/>
            <a:ext cx="8691803" cy="401520"/>
          </a:xfrm>
          <a:prstGeom prst="rect">
            <a:avLst/>
          </a:prstGeom>
          <a:noFill/>
        </p:spPr>
        <p:txBody>
          <a:bodyPr wrap="square">
            <a:spAutoFit/>
          </a:bodyPr>
          <a:lstStyle/>
          <a:p>
            <a:pPr>
              <a:lnSpc>
                <a:spcPct val="105000"/>
              </a:lnSpc>
              <a:spcBef>
                <a:spcPts val="450"/>
              </a:spcBef>
              <a:spcAft>
                <a:spcPts val="900"/>
              </a:spcAft>
            </a:pPr>
            <a:r>
              <a:rPr lang="fr-FR" sz="2000" b="1" dirty="0">
                <a:latin typeface="Source Sans Pro" panose="020B0503030403020204" pitchFamily="34" charset="0"/>
                <a:ea typeface="Source Sans Pro" panose="020B0503030403020204" pitchFamily="34" charset="0"/>
                <a:cs typeface="Century Gothic"/>
              </a:rPr>
              <a:t>II.	Les grandes formes de marché de l’électricité (typologie internationale)</a:t>
            </a:r>
          </a:p>
        </p:txBody>
      </p:sp>
      <p:sp>
        <p:nvSpPr>
          <p:cNvPr id="3" name="TextBox 3">
            <a:extLst>
              <a:ext uri="{FF2B5EF4-FFF2-40B4-BE49-F238E27FC236}">
                <a16:creationId xmlns:a16="http://schemas.microsoft.com/office/drawing/2014/main" id="{4BCCCC12-B50A-00ED-2840-02F3971B27F1}"/>
              </a:ext>
            </a:extLst>
          </p:cNvPr>
          <p:cNvSpPr txBox="1"/>
          <p:nvPr/>
        </p:nvSpPr>
        <p:spPr>
          <a:xfrm>
            <a:off x="282766" y="1222789"/>
            <a:ext cx="8578466" cy="3447098"/>
          </a:xfrm>
          <a:prstGeom prst="rect">
            <a:avLst/>
          </a:prstGeom>
          <a:noFill/>
        </p:spPr>
        <p:txBody>
          <a:bodyPr wrap="square">
            <a:spAutoFit/>
          </a:bodyPr>
          <a:lstStyle/>
          <a:p>
            <a:pPr>
              <a:buNone/>
            </a:pPr>
            <a:r>
              <a:rPr lang="fr-FR" b="1" dirty="0"/>
              <a:t>II.4 Marché de détail concurrentiel</a:t>
            </a:r>
            <a:endParaRPr lang="fr-FR" sz="800" b="1" dirty="0"/>
          </a:p>
          <a:p>
            <a:pPr rtl="0">
              <a:buNone/>
            </a:pPr>
            <a:endParaRPr lang="fr-FR" sz="1200" b="1" dirty="0"/>
          </a:p>
          <a:p>
            <a:pPr algn="just" rtl="0">
              <a:buNone/>
            </a:pPr>
            <a:r>
              <a:rPr lang="fr-FR" sz="1200" b="1" dirty="0"/>
              <a:t>Protection du consommateur essentielle</a:t>
            </a:r>
          </a:p>
          <a:p>
            <a:pPr algn="just" rtl="0">
              <a:buNone/>
            </a:pPr>
            <a:r>
              <a:rPr lang="fr-FR" sz="1200" dirty="0"/>
              <a:t>Dans un marché de détail concurrentiel, la protection du consommateur est d'une importance capitale. Les consommateurs doivent être protégés contre les pratiques abusives des fournisseurs, telles que les prix excessifs, les contrats trompeurs ou les coupures d'électricité injustifiées.</a:t>
            </a:r>
          </a:p>
          <a:p>
            <a:pPr algn="just" rtl="0">
              <a:buNone/>
            </a:pPr>
            <a:endParaRPr lang="fr-FR" sz="1200" dirty="0"/>
          </a:p>
          <a:p>
            <a:pPr algn="just" rtl="0">
              <a:buNone/>
            </a:pPr>
            <a:r>
              <a:rPr lang="fr-FR" sz="1200" b="1" dirty="0"/>
              <a:t>Les mesures de protection du consommateur peuvent inclure :</a:t>
            </a:r>
          </a:p>
          <a:p>
            <a:pPr algn="just" rtl="0">
              <a:buNone/>
            </a:pPr>
            <a:endParaRPr lang="fr-FR" sz="1200" dirty="0"/>
          </a:p>
          <a:p>
            <a:pPr lvl="1" algn="just">
              <a:buFont typeface="Arial" panose="020B0604020202020204" pitchFamily="34" charset="0"/>
              <a:buChar char="•"/>
            </a:pPr>
            <a:r>
              <a:rPr lang="fr-FR" sz="1200" b="1" dirty="0"/>
              <a:t>Réglementation des prix :</a:t>
            </a:r>
            <a:r>
              <a:rPr lang="fr-FR" sz="1200" dirty="0"/>
              <a:t> Dans certains cas, il peut être nécessaire de réglementer les prix de l'électricité, en particulier pour les consommateurs vulnérables.</a:t>
            </a:r>
          </a:p>
          <a:p>
            <a:pPr lvl="1" algn="just">
              <a:buFont typeface="Arial" panose="020B0604020202020204" pitchFamily="34" charset="0"/>
              <a:buChar char="•"/>
            </a:pPr>
            <a:r>
              <a:rPr lang="fr-FR" sz="1200" b="1" dirty="0"/>
              <a:t>Obligations de service public :</a:t>
            </a:r>
            <a:r>
              <a:rPr lang="fr-FR" sz="1200" dirty="0"/>
              <a:t> Les fournisseurs peuvent être tenus de respecter certaines obligations de service public, telles que la fourniture d'électricité à tous les consommateurs, y compris ceux qui vivent dans des zones isolées.</a:t>
            </a:r>
          </a:p>
          <a:p>
            <a:pPr lvl="1" algn="just">
              <a:buFont typeface="Arial" panose="020B0604020202020204" pitchFamily="34" charset="0"/>
              <a:buChar char="•"/>
            </a:pPr>
            <a:r>
              <a:rPr lang="fr-FR" sz="1200" b="1" dirty="0"/>
              <a:t>Mécanismes de règlement des litiges :</a:t>
            </a:r>
            <a:r>
              <a:rPr lang="fr-FR" sz="1200" dirty="0"/>
              <a:t> Des mécanismes de règlement des litiges doivent être mis en place pour permettre aux consommateurs de résoudre rapidement et efficacement les problèmes qu'ils rencontrent avec leurs fournisseurs.</a:t>
            </a:r>
          </a:p>
          <a:p>
            <a:pPr lvl="1" algn="just">
              <a:buFont typeface="Arial" panose="020B0604020202020204" pitchFamily="34" charset="0"/>
              <a:buChar char="•"/>
            </a:pPr>
            <a:r>
              <a:rPr lang="fr-FR" sz="1200" b="1" dirty="0"/>
              <a:t>Information et sensibilisation :</a:t>
            </a:r>
            <a:r>
              <a:rPr lang="fr-FR" sz="1200" dirty="0"/>
              <a:t> Les consommateurs doivent être informés de leurs droits et des options qui s'offrent à eux sur le marché de l'électricité.</a:t>
            </a:r>
          </a:p>
          <a:p>
            <a:pPr>
              <a:buNone/>
            </a:pPr>
            <a:endParaRPr lang="fr-FR" sz="800" dirty="0"/>
          </a:p>
        </p:txBody>
      </p:sp>
      <p:sp>
        <p:nvSpPr>
          <p:cNvPr id="5" name="Flèche : droite 4">
            <a:extLst>
              <a:ext uri="{FF2B5EF4-FFF2-40B4-BE49-F238E27FC236}">
                <a16:creationId xmlns:a16="http://schemas.microsoft.com/office/drawing/2014/main" id="{43C9F6A2-9F9B-6F6E-C05F-303212D40D04}"/>
              </a:ext>
            </a:extLst>
          </p:cNvPr>
          <p:cNvSpPr/>
          <p:nvPr/>
        </p:nvSpPr>
        <p:spPr>
          <a:xfrm>
            <a:off x="502504" y="2978711"/>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 droite 5">
            <a:extLst>
              <a:ext uri="{FF2B5EF4-FFF2-40B4-BE49-F238E27FC236}">
                <a16:creationId xmlns:a16="http://schemas.microsoft.com/office/drawing/2014/main" id="{DA6B4A22-F0BA-9C64-FAD3-BBFB33295F8E}"/>
              </a:ext>
            </a:extLst>
          </p:cNvPr>
          <p:cNvSpPr/>
          <p:nvPr/>
        </p:nvSpPr>
        <p:spPr>
          <a:xfrm>
            <a:off x="502504" y="3366052"/>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 droite 6">
            <a:extLst>
              <a:ext uri="{FF2B5EF4-FFF2-40B4-BE49-F238E27FC236}">
                <a16:creationId xmlns:a16="http://schemas.microsoft.com/office/drawing/2014/main" id="{F7FD303A-85DE-D9B2-A940-C6FB4144B164}"/>
              </a:ext>
            </a:extLst>
          </p:cNvPr>
          <p:cNvSpPr/>
          <p:nvPr/>
        </p:nvSpPr>
        <p:spPr>
          <a:xfrm>
            <a:off x="502504" y="3712701"/>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 droite 7">
            <a:extLst>
              <a:ext uri="{FF2B5EF4-FFF2-40B4-BE49-F238E27FC236}">
                <a16:creationId xmlns:a16="http://schemas.microsoft.com/office/drawing/2014/main" id="{57A90DEC-E880-8C95-FEBA-57F95B4161AC}"/>
              </a:ext>
            </a:extLst>
          </p:cNvPr>
          <p:cNvSpPr/>
          <p:nvPr/>
        </p:nvSpPr>
        <p:spPr>
          <a:xfrm>
            <a:off x="502504" y="4072024"/>
            <a:ext cx="320208" cy="2385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04770255"/>
      </p:ext>
    </p:extLst>
  </p:cSld>
  <p:clrMapOvr>
    <a:masterClrMapping/>
  </p:clrMapOvr>
  <p:transition/>
</p:sld>
</file>

<file path=ppt/theme/theme1.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2576</TotalTime>
  <Words>3898</Words>
  <Application>Microsoft Office PowerPoint</Application>
  <PresentationFormat>Affichage à l'écran (16:9)</PresentationFormat>
  <Paragraphs>412</Paragraphs>
  <Slides>36</Slides>
  <Notes>13</Notes>
  <HiddenSlides>0</HiddenSlides>
  <MMClips>0</MMClips>
  <ScaleCrop>false</ScaleCrop>
  <HeadingPairs>
    <vt:vector size="6" baseType="variant">
      <vt:variant>
        <vt:lpstr>Polices utilisées</vt:lpstr>
      </vt:variant>
      <vt:variant>
        <vt:i4>14</vt:i4>
      </vt:variant>
      <vt:variant>
        <vt:lpstr>Thème</vt:lpstr>
      </vt:variant>
      <vt:variant>
        <vt:i4>1</vt:i4>
      </vt:variant>
      <vt:variant>
        <vt:lpstr>Titres des diapositives</vt:lpstr>
      </vt:variant>
      <vt:variant>
        <vt:i4>36</vt:i4>
      </vt:variant>
    </vt:vector>
  </HeadingPairs>
  <TitlesOfParts>
    <vt:vector size="51" baseType="lpstr">
      <vt:lpstr>Aptos</vt:lpstr>
      <vt:lpstr>Arial</vt:lpstr>
      <vt:lpstr>Calibri</vt:lpstr>
      <vt:lpstr>Calibri Light</vt:lpstr>
      <vt:lpstr>Canva Sans</vt:lpstr>
      <vt:lpstr>Copperplate Gothic Bold</vt:lpstr>
      <vt:lpstr>Corbel</vt:lpstr>
      <vt:lpstr>Corbel Light</vt:lpstr>
      <vt:lpstr>Futura Lt BT Light</vt:lpstr>
      <vt:lpstr>Roboto</vt:lpstr>
      <vt:lpstr>Source Sans Pro</vt:lpstr>
      <vt:lpstr>Source Sans Pro Semibold</vt:lpstr>
      <vt:lpstr>Times New Roman</vt:lpstr>
      <vt:lpstr>Wingdings</vt:lpstr>
      <vt:lpstr>4_Office Theme</vt:lpstr>
      <vt:lpstr>Session 2 Les formes de marché de l’électricité : fonctionnement, acteurs et enjeux  économiques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III. Trajectoire d’évolution recommandée pour le WAPP</vt:lpstr>
      <vt:lpstr>I - Marché national : Le Modèle Acheteur unique / monopole intégré</vt:lpstr>
      <vt:lpstr>I - Marché national : Le Modèle Acheteur unique / monopole intégré</vt:lpstr>
      <vt:lpstr>Marché régional: un Marché de gros évoluant en phases</vt:lpstr>
      <vt:lpstr>Typologie des formes de marché en Afrique de l’Ouest</vt:lpstr>
      <vt:lpstr>Synthèse comparative</vt:lpstr>
      <vt:lpstr>IV- LES CODES DU MARCHÉ RÉGIONAL DE L'ÉLECTRICITÉ  (MRE):</vt:lpstr>
      <vt:lpstr>Présentation PowerPoint</vt:lpstr>
      <vt:lpstr>Présentation PowerPoint</vt:lpstr>
      <vt:lpstr>Les codes du marché régional de l'électricité : APERCU ET principales évolutions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Conclusion: Coexistence et transition des marchés électriques en Afrique de l’Ouest </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Formes de marché de l’électricité en Afrique de l’Ouest</dc:title>
  <dc:subject/>
  <dc:creator>Oumar Bangoura</dc:creator>
  <cp:keywords/>
  <dc:description>generated using python-pptx</dc:description>
  <cp:lastModifiedBy>Kocou Tossou</cp:lastModifiedBy>
  <cp:revision>17</cp:revision>
  <dcterms:created xsi:type="dcterms:W3CDTF">2013-01-27T09:14:16Z</dcterms:created>
  <dcterms:modified xsi:type="dcterms:W3CDTF">2026-01-28T19:31:34Z</dcterms:modified>
  <cp:category/>
</cp:coreProperties>
</file>